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6" r:id="rId15"/>
    <p:sldId id="28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50" autoAdjust="0"/>
  </p:normalViewPr>
  <p:slideViewPr>
    <p:cSldViewPr snapToGrid="0">
      <p:cViewPr varScale="1">
        <p:scale>
          <a:sx n="74" d="100"/>
          <a:sy n="74"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65061A-0994-400B-92C7-3621A391F28B}" type="datetimeFigureOut">
              <a:rPr lang="en-IN" smtClean="0"/>
              <a:t>11-02-2016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CF8C8-328D-408F-A5B7-EF156D0F58A5}" type="slidenum">
              <a:rPr lang="en-IN" smtClean="0"/>
              <a:t>‹#›</a:t>
            </a:fld>
            <a:endParaRPr lang="en-IN"/>
          </a:p>
        </p:txBody>
      </p:sp>
    </p:spTree>
    <p:extLst>
      <p:ext uri="{BB962C8B-B14F-4D97-AF65-F5344CB8AC3E}">
        <p14:creationId xmlns:p14="http://schemas.microsoft.com/office/powerpoint/2010/main" val="367600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97CF8C8-328D-408F-A5B7-EF156D0F58A5}" type="slidenum">
              <a:rPr lang="en-IN" smtClean="0"/>
              <a:t>13</a:t>
            </a:fld>
            <a:endParaRPr lang="en-IN"/>
          </a:p>
        </p:txBody>
      </p:sp>
    </p:spTree>
    <p:extLst>
      <p:ext uri="{BB962C8B-B14F-4D97-AF65-F5344CB8AC3E}">
        <p14:creationId xmlns:p14="http://schemas.microsoft.com/office/powerpoint/2010/main" val="268316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97CF8C8-328D-408F-A5B7-EF156D0F58A5}" type="slidenum">
              <a:rPr lang="en-IN" smtClean="0"/>
              <a:t>29</a:t>
            </a:fld>
            <a:endParaRPr lang="en-IN"/>
          </a:p>
        </p:txBody>
      </p:sp>
    </p:spTree>
    <p:extLst>
      <p:ext uri="{BB962C8B-B14F-4D97-AF65-F5344CB8AC3E}">
        <p14:creationId xmlns:p14="http://schemas.microsoft.com/office/powerpoint/2010/main" val="142250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9FAD40A-30CE-425E-93C2-3D7081811AEA}" type="datetimeFigureOut">
              <a:rPr lang="en-IN" smtClean="0"/>
              <a:t>11-02-2016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49279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FAD40A-30CE-425E-93C2-3D7081811AEA}" type="datetimeFigureOut">
              <a:rPr lang="en-IN" smtClean="0"/>
              <a:t>11-02-2016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118233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FAD40A-30CE-425E-93C2-3D7081811AEA}" type="datetimeFigureOut">
              <a:rPr lang="en-IN" smtClean="0"/>
              <a:t>11-02-2016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395198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FAD40A-30CE-425E-93C2-3D7081811AEA}" type="datetimeFigureOut">
              <a:rPr lang="en-IN" smtClean="0"/>
              <a:t>11-02-2016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9939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AD40A-30CE-425E-93C2-3D7081811AEA}" type="datetimeFigureOut">
              <a:rPr lang="en-IN" smtClean="0"/>
              <a:t>11-02-2016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214091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9FAD40A-30CE-425E-93C2-3D7081811AEA}" type="datetimeFigureOut">
              <a:rPr lang="en-IN" smtClean="0"/>
              <a:t>11-02-2016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403019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9FAD40A-30CE-425E-93C2-3D7081811AEA}" type="datetimeFigureOut">
              <a:rPr lang="en-IN" smtClean="0"/>
              <a:t>11-02-2016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165250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9FAD40A-30CE-425E-93C2-3D7081811AEA}" type="datetimeFigureOut">
              <a:rPr lang="en-IN" smtClean="0"/>
              <a:t>11-02-2016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177092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AD40A-30CE-425E-93C2-3D7081811AEA}" type="datetimeFigureOut">
              <a:rPr lang="en-IN" smtClean="0"/>
              <a:t>11-02-2016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256077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AD40A-30CE-425E-93C2-3D7081811AEA}" type="datetimeFigureOut">
              <a:rPr lang="en-IN" smtClean="0"/>
              <a:t>11-02-2016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7040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AD40A-30CE-425E-93C2-3D7081811AEA}" type="datetimeFigureOut">
              <a:rPr lang="en-IN" smtClean="0"/>
              <a:t>11-02-2016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853AD5-D69D-4CB8-A6B0-26B7E964C497}" type="slidenum">
              <a:rPr lang="en-IN" smtClean="0"/>
              <a:t>‹#›</a:t>
            </a:fld>
            <a:endParaRPr lang="en-IN"/>
          </a:p>
        </p:txBody>
      </p:sp>
    </p:spTree>
    <p:extLst>
      <p:ext uri="{BB962C8B-B14F-4D97-AF65-F5344CB8AC3E}">
        <p14:creationId xmlns:p14="http://schemas.microsoft.com/office/powerpoint/2010/main" val="144123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AD40A-30CE-425E-93C2-3D7081811AEA}" type="datetimeFigureOut">
              <a:rPr lang="en-IN" smtClean="0"/>
              <a:t>11-02-2016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53AD5-D69D-4CB8-A6B0-26B7E964C497}" type="slidenum">
              <a:rPr lang="en-IN" smtClean="0"/>
              <a:t>‹#›</a:t>
            </a:fld>
            <a:endParaRPr lang="en-IN"/>
          </a:p>
        </p:txBody>
      </p:sp>
    </p:spTree>
    <p:extLst>
      <p:ext uri="{BB962C8B-B14F-4D97-AF65-F5344CB8AC3E}">
        <p14:creationId xmlns:p14="http://schemas.microsoft.com/office/powerpoint/2010/main" val="31544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136" y="521207"/>
            <a:ext cx="9223248" cy="1233107"/>
          </a:xfrm>
        </p:spPr>
        <p:txBody>
          <a:bodyPr/>
          <a:lstStyle/>
          <a:p>
            <a:r>
              <a:rPr lang="en-IN" dirty="0" smtClean="0"/>
              <a:t>MODULAR OT</a:t>
            </a:r>
            <a:endParaRPr lang="en-IN" dirty="0"/>
          </a:p>
        </p:txBody>
      </p:sp>
      <p:sp>
        <p:nvSpPr>
          <p:cNvPr id="3" name="Subtitle 2"/>
          <p:cNvSpPr>
            <a:spLocks noGrp="1"/>
          </p:cNvSpPr>
          <p:nvPr>
            <p:ph type="subTitle" idx="1"/>
          </p:nvPr>
        </p:nvSpPr>
        <p:spPr>
          <a:xfrm>
            <a:off x="1450848" y="2477326"/>
            <a:ext cx="9144000" cy="1655762"/>
          </a:xfrm>
        </p:spPr>
        <p:txBody>
          <a:bodyPr>
            <a:noAutofit/>
          </a:bodyPr>
          <a:lstStyle/>
          <a:p>
            <a:pPr algn="just"/>
            <a:r>
              <a:rPr lang="en-IN" b="1" dirty="0"/>
              <a:t>Operation theatre  is that specialized facility of the hospital where life saving or life improving procedures are carried out on the human body by invasive methods under strict aseptic conditions in a controlled environment by specially trained personnel to promote healing and cure with maximum safety, comfort and economy. It is imperative that operation theatre (OT) is designed scientifically to ensure sterility, easy maintenance and effective utilization. A civil – mechanical –electrical – electronic – biomedical combination driven and </a:t>
            </a:r>
            <a:r>
              <a:rPr lang="en-IN" b="1" dirty="0" smtClean="0"/>
              <a:t>co-ordinated </a:t>
            </a:r>
            <a:r>
              <a:rPr lang="en-IN" b="1" dirty="0"/>
              <a:t>by needs , preferences and safety of the medical surgical team forms the basis of planning , starting  and maintaining an operation </a:t>
            </a:r>
            <a:r>
              <a:rPr lang="en-IN" b="1" dirty="0" smtClean="0"/>
              <a:t>theatre.</a:t>
            </a:r>
            <a:endParaRPr lang="en-IN" dirty="0"/>
          </a:p>
        </p:txBody>
      </p:sp>
    </p:spTree>
    <p:extLst>
      <p:ext uri="{BB962C8B-B14F-4D97-AF65-F5344CB8AC3E}">
        <p14:creationId xmlns:p14="http://schemas.microsoft.com/office/powerpoint/2010/main" val="3472783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50" y="379869"/>
            <a:ext cx="10058400" cy="5324535"/>
          </a:xfrm>
          <a:prstGeom prst="rect">
            <a:avLst/>
          </a:prstGeom>
        </p:spPr>
        <p:txBody>
          <a:bodyPr wrap="square">
            <a:spAutoFit/>
          </a:bodyPr>
          <a:lstStyle/>
          <a:p>
            <a:pPr algn="just">
              <a:spcAft>
                <a:spcPts val="0"/>
              </a:spcAft>
            </a:pPr>
            <a:r>
              <a:rPr lang="en-US" sz="2000" dirty="0" smtClean="0">
                <a:effectLst/>
                <a:latin typeface="Calibri" panose="020F0502020204030204" pitchFamily="34" charset="0"/>
                <a:ea typeface="Times New Roman" panose="02020603050405020304" pitchFamily="18" charset="0"/>
                <a:cs typeface="Arial" panose="020B0604020202020204" pitchFamily="34" charset="0"/>
              </a:rPr>
              <a:t>The Surgical Pendant  have a compact service console, 900 mm in length and containing the following services, fully installed and tested:</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Front Mounted 38mm Multifunction Rack, providing accessory mounting and docking solutions.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5 No. Shelves with 1 drawer each mounted on the multifunction Rack and edged with Medical Rail. All shelves are fully height adjustable.</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Rear Mounted Handle With Brake Controls.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10 No. 230V 13A Socket Outlets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Medical Oxygen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Medical Air 4 Bar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Surgical Air 7 Bar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Medical Vacuum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1 No. Medical carbon dioxide Terminal unit </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1 No. Twin RJ45 Data Outlet</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Single Gang Provisions for Data Services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The pay load of the pendant 200 kg.</a:t>
            </a:r>
            <a:endParaRPr lang="en-IN" sz="2000" dirty="0" smtClean="0">
              <a:effectLst/>
              <a:latin typeface="Times New Roman" panose="02020603050405020304" pitchFamily="18" charset="0"/>
              <a:ea typeface="Times New Roman" panose="02020603050405020304" pitchFamily="18" charset="0"/>
            </a:endParaRPr>
          </a:p>
          <a:p>
            <a:pPr>
              <a:spcAft>
                <a:spcPts val="0"/>
              </a:spcAft>
            </a:pPr>
            <a:r>
              <a:rPr lang="en-US" sz="2000" dirty="0" smtClean="0">
                <a:effectLst/>
                <a:latin typeface="Calibri" panose="020F0502020204030204" pitchFamily="34" charset="0"/>
                <a:ea typeface="Times New Roman" panose="02020603050405020304" pitchFamily="18" charset="0"/>
              </a:rPr>
              <a:t> </a:t>
            </a:r>
            <a:endParaRPr lang="en-I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3192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099" y="569595"/>
            <a:ext cx="7591425" cy="5355312"/>
          </a:xfrm>
          <a:prstGeom prst="rect">
            <a:avLst/>
          </a:prstGeom>
        </p:spPr>
        <p:txBody>
          <a:bodyPr wrap="square">
            <a:spAutoFit/>
          </a:bodyPr>
          <a:lstStyle/>
          <a:p>
            <a:pPr lvl="0">
              <a:spcAft>
                <a:spcPts val="0"/>
              </a:spcAft>
            </a:pPr>
            <a:r>
              <a:rPr lang="en-US" b="1" u="sng" dirty="0" smtClean="0">
                <a:effectLst/>
                <a:latin typeface="Calibri" panose="020F0502020204030204" pitchFamily="34" charset="0"/>
                <a:ea typeface="Times New Roman" panose="02020603050405020304" pitchFamily="18" charset="0"/>
              </a:rPr>
              <a:t>Anesthetic Pendant</a:t>
            </a:r>
            <a:endParaRPr lang="en-IN" u="sng" dirty="0" smtClean="0">
              <a:effectLst/>
              <a:latin typeface="Times New Roman" panose="02020603050405020304" pitchFamily="18" charset="0"/>
              <a:ea typeface="Times New Roman" panose="02020603050405020304" pitchFamily="18" charset="0"/>
            </a:endParaRPr>
          </a:p>
          <a:p>
            <a:pPr marL="457200">
              <a:spcAft>
                <a:spcPts val="0"/>
              </a:spcAft>
            </a:pPr>
            <a:r>
              <a:rPr lang="en-US" b="1" u="none" strike="noStrike"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Certified as per Medical Device Directives (93/42/EEC) having the CE mark Class IIb medical device with notified number specified. Third party certification to EN 60601 Medical Equipment Electrical Safety.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Compliant to BS EN 7396 NHS health technical memorandum model engineering specification from the certifying agency with copy of certificate of origin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The Anesthetic Pendant capable of lateral and vertical movement, using a single arm system</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The pendant have an electro-magnetic braking system. The Pendant Arms have visual colored brake indicators to indicate which joint movement has been released.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It fully conform to HTM 02-01 Standards. </a:t>
            </a: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dirty="0">
              <a:solidFill>
                <a:srgbClr val="00B050"/>
              </a:solidFill>
              <a:effectLst/>
              <a:latin typeface="Times New Roman" panose="02020603050405020304" pitchFamily="18" charset="0"/>
              <a:ea typeface="Times New Roman" panose="02020603050405020304" pitchFamily="18" charset="0"/>
            </a:endParaRPr>
          </a:p>
        </p:txBody>
      </p:sp>
      <p:pic>
        <p:nvPicPr>
          <p:cNvPr id="4098" name="Picture 2" descr="Single arm motorized anesthesia pend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630" y="569595"/>
            <a:ext cx="3476625" cy="30880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klsmartin.com/typo3temp/pics/60f32ab6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380" y="3930072"/>
            <a:ext cx="1666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9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4" y="326321"/>
            <a:ext cx="10906703" cy="5940088"/>
          </a:xfrm>
          <a:prstGeom prst="rect">
            <a:avLst/>
          </a:prstGeom>
        </p:spPr>
        <p:txBody>
          <a:bodyPr wrap="square">
            <a:spAutoFit/>
          </a:bodyPr>
          <a:lstStyle/>
          <a:p>
            <a:pPr algn="just">
              <a:spcAft>
                <a:spcPts val="0"/>
              </a:spcAft>
            </a:pPr>
            <a:r>
              <a:rPr lang="en-US" sz="2000" dirty="0" smtClean="0">
                <a:effectLst/>
                <a:latin typeface="Calibri" panose="020F0502020204030204" pitchFamily="34" charset="0"/>
                <a:ea typeface="Times New Roman" panose="02020603050405020304" pitchFamily="18" charset="0"/>
              </a:rPr>
              <a:t>Pendant should have a compact service console, 900 mm in length and containing the following services, fully installed and tested:</a:t>
            </a:r>
            <a:endParaRPr lang="en-IN"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dirty="0" smtClean="0">
                <a:effectLst/>
                <a:latin typeface="Calibri" panose="020F0502020204030204" pitchFamily="34" charset="0"/>
                <a:ea typeface="Times New Roman" panose="02020603050405020304" pitchFamily="18" charset="0"/>
              </a:rPr>
              <a:t> </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Front Mounted 38mm Multifunction Rack, providing accessory mounting and docking solutions.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3 No. Shelves mounted on the Multifunction Rack and edged with Medical Rail. All shelves are fully height adjustable.</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Rear Mounted Handle With Brake Controls.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10 No. 230V 13A Socket Outlets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Medical Oxygen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Medical Nitrous Oxide Terminal Units                         </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Medical Air 4 Bar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Surgical Air 7 Bar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Medical Vacuum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1 No. Medical AGSS Terminal Unit</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1 No. Medical Carbon Dioxide Terminal Units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1 No. Twin RJ45 Data Outlet</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2 No. Single Gang Provisions for Data Services</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The pay load of the pendant be 175kg. </a:t>
            </a:r>
            <a:endParaRPr lang="en-IN" sz="2000"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2000" dirty="0" smtClean="0">
                <a:effectLst/>
                <a:latin typeface="Calibri" panose="020F0502020204030204" pitchFamily="34" charset="0"/>
                <a:ea typeface="Times New Roman" panose="02020603050405020304" pitchFamily="18" charset="0"/>
              </a:rPr>
              <a:t>The pendant have a wide range of maneuverability.</a:t>
            </a:r>
            <a:endParaRPr lang="en-I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094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275" y="318134"/>
            <a:ext cx="7886700" cy="4909036"/>
          </a:xfrm>
          <a:prstGeom prst="rect">
            <a:avLst/>
          </a:prstGeom>
        </p:spPr>
        <p:txBody>
          <a:bodyPr wrap="square">
            <a:spAutoFit/>
          </a:bodyPr>
          <a:lstStyle/>
          <a:p>
            <a:pPr lvl="0" algn="just">
              <a:lnSpc>
                <a:spcPts val="1000"/>
              </a:lnSpc>
              <a:spcAft>
                <a:spcPts val="0"/>
              </a:spcAft>
            </a:pPr>
            <a:r>
              <a:rPr lang="en-US" b="1" u="sng" spc="5" dirty="0" smtClean="0">
                <a:solidFill>
                  <a:srgbClr val="000000"/>
                </a:solidFill>
                <a:effectLst/>
                <a:latin typeface="Calibri" panose="020F0502020204030204" pitchFamily="34" charset="0"/>
                <a:ea typeface="Times New Roman" panose="02020603050405020304" pitchFamily="18" charset="0"/>
              </a:rPr>
              <a:t>Modular Wa</a:t>
            </a:r>
            <a:r>
              <a:rPr lang="en-US" b="1" u="sng" spc="-10" dirty="0" smtClean="0">
                <a:solidFill>
                  <a:srgbClr val="000000"/>
                </a:solidFill>
                <a:effectLst/>
                <a:latin typeface="Calibri" panose="020F0502020204030204" pitchFamily="34" charset="0"/>
                <a:ea typeface="Times New Roman" panose="02020603050405020304" pitchFamily="18" charset="0"/>
              </a:rPr>
              <a:t>l</a:t>
            </a:r>
            <a:r>
              <a:rPr lang="en-US" b="1" u="sng" dirty="0" smtClean="0">
                <a:solidFill>
                  <a:srgbClr val="000000"/>
                </a:solidFill>
                <a:effectLst/>
                <a:latin typeface="Calibri" panose="020F0502020204030204" pitchFamily="34" charset="0"/>
                <a:ea typeface="Times New Roman" panose="02020603050405020304" pitchFamily="18" charset="0"/>
              </a:rPr>
              <a:t>l Panels</a:t>
            </a:r>
            <a:endParaRPr lang="en-IN" u="sng" dirty="0" smtClean="0">
              <a:effectLst/>
              <a:latin typeface="Times New Roman" panose="02020603050405020304" pitchFamily="18" charset="0"/>
              <a:ea typeface="Times New Roman" panose="02020603050405020304" pitchFamily="18" charset="0"/>
            </a:endParaRPr>
          </a:p>
          <a:p>
            <a:pPr marL="457200" algn="just">
              <a:lnSpc>
                <a:spcPts val="1000"/>
              </a:lnSpc>
              <a:spcAft>
                <a:spcPts val="0"/>
              </a:spcAft>
            </a:pPr>
            <a:r>
              <a:rPr lang="en-US" b="1" u="none" strike="noStrike" dirty="0" smtClean="0">
                <a:solidFill>
                  <a:srgbClr val="000000"/>
                </a:solidFill>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marL="457200" algn="just">
              <a:lnSpc>
                <a:spcPts val="1000"/>
              </a:lnSpc>
              <a:spcAft>
                <a:spcPts val="0"/>
              </a:spcAft>
            </a:pPr>
            <a:r>
              <a:rPr lang="en-US" b="1" dirty="0" smtClean="0">
                <a:solidFill>
                  <a:srgbClr val="000000"/>
                </a:solidFill>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r>
              <a:rPr lang="en-US" dirty="0" smtClean="0">
                <a:solidFill>
                  <a:srgbClr val="00B050"/>
                </a:solidFill>
                <a:effectLst/>
                <a:latin typeface="Calibri" panose="020F0502020204030204" pitchFamily="34" charset="0"/>
                <a:ea typeface="Times New Roman" panose="02020603050405020304" pitchFamily="18" charset="0"/>
              </a:rPr>
              <a:t>Surface clean room side made of be stainless steel 1.4301 (AISI 304), powder coated, color white RAL 9010 or choice of color from shade card, with </a:t>
            </a:r>
            <a:r>
              <a:rPr lang="en-US" strike="sngStrike" dirty="0" smtClean="0">
                <a:solidFill>
                  <a:srgbClr val="00B050"/>
                </a:solidFill>
                <a:effectLst/>
                <a:latin typeface="Calibri" panose="020F0502020204030204" pitchFamily="34" charset="0"/>
                <a:ea typeface="Times New Roman" panose="02020603050405020304" pitchFamily="18" charset="0"/>
              </a:rPr>
              <a:t> </a:t>
            </a:r>
            <a:r>
              <a:rPr lang="en-US" dirty="0" smtClean="0">
                <a:solidFill>
                  <a:srgbClr val="00B050"/>
                </a:solidFill>
                <a:effectLst/>
                <a:latin typeface="Calibri" panose="020F0502020204030204" pitchFamily="34" charset="0"/>
                <a:ea typeface="Times New Roman" panose="02020603050405020304" pitchFamily="18" charset="0"/>
              </a:rPr>
              <a:t>anti microbiological coating to be provided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All the Operating Theatres be fully pre-fabricated and truly modular in design having self-supporting, freestanding substructure.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The free standing substructure shall be made of GI of minimum 1.5mm sheet thickness.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The substructure shall be firmly fixed onto the floor, slab/ceiling RCC with high quality fasteners.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Substructure shall have additional horizontal support (mounting bracket) for medical gases outlets, x-ray viewer, monitors etc. The wall substructure should be calculated considering Floor to Slab height 3600mm</a:t>
            </a:r>
            <a:endParaRPr lang="en-IN"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295275" y="5227170"/>
            <a:ext cx="11544300" cy="923330"/>
          </a:xfrm>
          <a:prstGeom prst="rect">
            <a:avLst/>
          </a:prstGeom>
        </p:spPr>
        <p:txBody>
          <a:bodyPr wrap="square">
            <a:spAutoFit/>
          </a:bodyPr>
          <a:lstStyle/>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Wall cover panels made of Stainless steel (Material-Nr. 1.4301, SS 304 grade) of thickness not less than 1.0 mm. No other material other than Stainless steel 304 grade shall be used for this purpose.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a:t>
            </a:r>
            <a:endParaRPr lang="en-IN" dirty="0">
              <a:solidFill>
                <a:srgbClr val="00B05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295275" y="5827334"/>
            <a:ext cx="11772900" cy="646331"/>
          </a:xfrm>
          <a:prstGeom prst="rect">
            <a:avLst/>
          </a:prstGeom>
        </p:spPr>
        <p:txBody>
          <a:bodyPr wrap="square">
            <a:spAutoFit/>
          </a:bodyPr>
          <a:lstStyle/>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The SS wall panels shall be reinforced with 18mm non-flammable, high quality plaster board glued on the back of wall panels to make a total thickness of 19 mm (1mm+18mm). Additional insulation to be provided, by high density mineral fiber mats  </a:t>
            </a:r>
            <a:endParaRPr lang="en-IN" dirty="0">
              <a:solidFill>
                <a:srgbClr val="00B050"/>
              </a:solidFill>
              <a:effectLst/>
              <a:latin typeface="Times New Roman" panose="02020603050405020304" pitchFamily="18" charset="0"/>
              <a:ea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503" y="330062"/>
            <a:ext cx="2735263"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2216" y="4065075"/>
            <a:ext cx="717550" cy="8620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5975" y="4041992"/>
            <a:ext cx="609600" cy="91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606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309501"/>
              </p:ext>
            </p:extLst>
          </p:nvPr>
        </p:nvGraphicFramePr>
        <p:xfrm>
          <a:off x="861003" y="-593725"/>
          <a:ext cx="9976716" cy="7119216"/>
        </p:xfrm>
        <a:graphic>
          <a:graphicData uri="http://schemas.openxmlformats.org/presentationml/2006/ole">
            <mc:AlternateContent xmlns:mc="http://schemas.openxmlformats.org/markup-compatibility/2006">
              <mc:Choice xmlns:v="urn:schemas-microsoft-com:vml" Requires="v">
                <p:oleObj spid="_x0000_s3082" name="Acrobat Document" r:id="rId3" imgW="6415981" imgH="4533840" progId="AcroExch.Document.11">
                  <p:embed/>
                </p:oleObj>
              </mc:Choice>
              <mc:Fallback>
                <p:oleObj name="Acrobat Document" r:id="rId3" imgW="6415981" imgH="4533840" progId="AcroExch.Document.11">
                  <p:embed/>
                  <p:pic>
                    <p:nvPicPr>
                      <p:cNvPr id="0" name=""/>
                      <p:cNvPicPr/>
                      <p:nvPr/>
                    </p:nvPicPr>
                    <p:blipFill>
                      <a:blip r:embed="rId4"/>
                      <a:stretch>
                        <a:fillRect/>
                      </a:stretch>
                    </p:blipFill>
                    <p:spPr>
                      <a:xfrm>
                        <a:off x="861003" y="-593725"/>
                        <a:ext cx="9976716" cy="7119216"/>
                      </a:xfrm>
                      <a:prstGeom prst="rect">
                        <a:avLst/>
                      </a:prstGeom>
                    </p:spPr>
                  </p:pic>
                </p:oleObj>
              </mc:Fallback>
            </mc:AlternateContent>
          </a:graphicData>
        </a:graphic>
      </p:graphicFrame>
    </p:spTree>
    <p:extLst>
      <p:ext uri="{BB962C8B-B14F-4D97-AF65-F5344CB8AC3E}">
        <p14:creationId xmlns:p14="http://schemas.microsoft.com/office/powerpoint/2010/main" val="382788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2038857"/>
              </p:ext>
            </p:extLst>
          </p:nvPr>
        </p:nvGraphicFramePr>
        <p:xfrm>
          <a:off x="92075" y="92074"/>
          <a:ext cx="11202844" cy="6038561"/>
        </p:xfrm>
        <a:graphic>
          <a:graphicData uri="http://schemas.openxmlformats.org/presentationml/2006/ole">
            <mc:AlternateContent xmlns:mc="http://schemas.openxmlformats.org/markup-compatibility/2006">
              <mc:Choice xmlns:v="urn:schemas-microsoft-com:vml" Requires="v">
                <p:oleObj spid="_x0000_s2059" name="Acrobat Document" r:id="rId3" imgW="6415981" imgH="4533840" progId="AcroExch.Document.11">
                  <p:embed/>
                </p:oleObj>
              </mc:Choice>
              <mc:Fallback>
                <p:oleObj name="Acrobat Document" r:id="rId3" imgW="6415981" imgH="4533840" progId="AcroExch.Document.11">
                  <p:embed/>
                  <p:pic>
                    <p:nvPicPr>
                      <p:cNvPr id="0" name=""/>
                      <p:cNvPicPr/>
                      <p:nvPr/>
                    </p:nvPicPr>
                    <p:blipFill>
                      <a:blip r:embed="rId4"/>
                      <a:stretch>
                        <a:fillRect/>
                      </a:stretch>
                    </p:blipFill>
                    <p:spPr>
                      <a:xfrm>
                        <a:off x="92075" y="92074"/>
                        <a:ext cx="11202844" cy="6038561"/>
                      </a:xfrm>
                      <a:prstGeom prst="rect">
                        <a:avLst/>
                      </a:prstGeom>
                    </p:spPr>
                  </p:pic>
                </p:oleObj>
              </mc:Fallback>
            </mc:AlternateContent>
          </a:graphicData>
        </a:graphic>
      </p:graphicFrame>
    </p:spTree>
    <p:extLst>
      <p:ext uri="{BB962C8B-B14F-4D97-AF65-F5344CB8AC3E}">
        <p14:creationId xmlns:p14="http://schemas.microsoft.com/office/powerpoint/2010/main" val="3220588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99" y="165944"/>
            <a:ext cx="11782425" cy="3416320"/>
          </a:xfrm>
          <a:prstGeom prst="rect">
            <a:avLst/>
          </a:prstGeom>
        </p:spPr>
        <p:txBody>
          <a:bodyPr wrap="square">
            <a:spAutoFit/>
          </a:bodyPr>
          <a:lstStyle/>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All the Wall panels, components of the structural material shall be totally prefabricated from the factory itself. All the wall Panels shall be pre-powder coated and no painting job shall be carried out at site.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The pre-powder coating shall be maintained at a minimum deposit thickness of 60 microns and should have JIS Z 2801 certification from third party.</a:t>
            </a:r>
            <a:endParaRPr lang="en-IN" dirty="0" smtClean="0">
              <a:solidFill>
                <a:srgbClr val="00B050"/>
              </a:solidFill>
              <a:effectLst/>
              <a:latin typeface="Times New Roman" panose="02020603050405020304" pitchFamily="18" charset="0"/>
              <a:ea typeface="Times New Roman" panose="02020603050405020304" pitchFamily="18" charset="0"/>
            </a:endParaRPr>
          </a:p>
          <a:p>
            <a:pPr>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Wall and ceiling panels will be easily openable /closable for quick resumption of operations after repair/maintenance and for future expansion and up-gradation.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Full height silicon rubber seal of Medical Grade shall be used to fill the gap between two wall panels to ensure a 100% hermetically sealed vertical, flush with wall panels mounted joint. In all the corners of the OTs, especially fabricated, one piece, angular SS wall panels shall be used. </a:t>
            </a:r>
            <a:endParaRPr lang="en-IN"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90498" y="3804494"/>
            <a:ext cx="11782425" cy="2862322"/>
          </a:xfrm>
          <a:prstGeom prst="rect">
            <a:avLst/>
          </a:prstGeom>
        </p:spPr>
        <p:txBody>
          <a:bodyPr wrap="square">
            <a:spAutoFit/>
          </a:bodyPr>
          <a:lstStyle/>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The Modular OT wall system shall have certification for hygiene, noise protection, radiation protection &amp; fire protection. </a:t>
            </a:r>
            <a:endParaRPr lang="en-IN" sz="16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16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The fire resistance for single paneled wall system including substructure work should be class EI 30 (30 minutes minimum) shall be in accordance with EN 13501-2, EI 1364-1</a:t>
            </a:r>
            <a:endParaRPr lang="en-IN" sz="16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Metal structure work should be in accordance to DIN 18545.</a:t>
            </a:r>
            <a:endParaRPr lang="en-IN" sz="16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 compliance certification for all modular construction related components </a:t>
            </a:r>
            <a:endParaRPr lang="en-IN" sz="16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The powder coating on wall panels should have third party (from reputed Lab) certification on compliance according to JIS Z 2801 standard. </a:t>
            </a:r>
            <a:endParaRPr lang="en-IN" sz="16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5014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135082"/>
            <a:ext cx="11375448" cy="4801314"/>
          </a:xfrm>
          <a:prstGeom prst="rect">
            <a:avLst/>
          </a:prstGeom>
        </p:spPr>
        <p:txBody>
          <a:bodyPr wrap="square">
            <a:spAutoFit/>
          </a:bodyPr>
          <a:lstStyle/>
          <a:p>
            <a:pPr marR="2456180" lvl="0" algn="just">
              <a:spcAft>
                <a:spcPts val="0"/>
              </a:spcAft>
            </a:pPr>
            <a:r>
              <a:rPr lang="en-US" b="1" u="sng" spc="5" dirty="0" smtClean="0">
                <a:solidFill>
                  <a:srgbClr val="000000"/>
                </a:solidFill>
                <a:effectLst/>
                <a:latin typeface="Calibri" panose="020F0502020204030204" pitchFamily="34" charset="0"/>
                <a:ea typeface="Times New Roman" panose="02020603050405020304" pitchFamily="18" charset="0"/>
              </a:rPr>
              <a:t> Modular</a:t>
            </a:r>
            <a:r>
              <a:rPr lang="en-US" b="1" u="sng" dirty="0" smtClean="0">
                <a:solidFill>
                  <a:srgbClr val="000000"/>
                </a:solidFill>
                <a:effectLst/>
                <a:latin typeface="Calibri" panose="020F0502020204030204" pitchFamily="34" charset="0"/>
                <a:ea typeface="Times New Roman" panose="02020603050405020304" pitchFamily="18" charset="0"/>
              </a:rPr>
              <a:t> False Ceiling </a:t>
            </a:r>
            <a:endParaRPr lang="en-IN" u="sng" dirty="0" smtClean="0">
              <a:effectLst/>
              <a:latin typeface="Times New Roman" panose="02020603050405020304" pitchFamily="18" charset="0"/>
              <a:ea typeface="Times New Roman" panose="02020603050405020304" pitchFamily="18" charset="0"/>
            </a:endParaRPr>
          </a:p>
          <a:p>
            <a:pPr marL="228600" marR="2456180" algn="just">
              <a:spcAft>
                <a:spcPts val="0"/>
              </a:spcAft>
            </a:pPr>
            <a:r>
              <a:rPr lang="en-US" b="1" u="none" strike="noStrike" dirty="0" smtClean="0">
                <a:solidFill>
                  <a:srgbClr val="000000"/>
                </a:solidFill>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0000"/>
                </a:solidFill>
                <a:effectLst/>
                <a:latin typeface="Calibri" panose="020F0502020204030204" pitchFamily="34" charset="0"/>
                <a:ea typeface="Times New Roman" panose="02020603050405020304" pitchFamily="18" charset="0"/>
              </a:rPr>
              <a:t>Clamping ceiling, cassette ceiling, galv. sheet </a:t>
            </a:r>
            <a:r>
              <a:rPr lang="en-US" dirty="0" smtClean="0">
                <a:effectLst/>
                <a:latin typeface="Calibri" panose="020F0502020204030204" pitchFamily="34" charset="0"/>
                <a:ea typeface="Times New Roman" panose="02020603050405020304" pitchFamily="18" charset="0"/>
              </a:rPr>
              <a:t>steel 1.0 </a:t>
            </a:r>
            <a:r>
              <a:rPr lang="en-US" dirty="0" smtClean="0">
                <a:solidFill>
                  <a:srgbClr val="000000"/>
                </a:solidFill>
                <a:effectLst/>
                <a:latin typeface="Calibri" panose="020F0502020204030204" pitchFamily="34" charset="0"/>
                <a:ea typeface="Times New Roman" panose="02020603050405020304" pitchFamily="18" charset="0"/>
              </a:rPr>
              <a:t>mm, non-perforated White wet-coated surface coffered ceiling grid </a:t>
            </a:r>
            <a:r>
              <a:rPr lang="en-US" dirty="0" smtClean="0">
                <a:effectLst/>
                <a:latin typeface="Calibri" panose="020F0502020204030204" pitchFamily="34" charset="0"/>
                <a:ea typeface="Times New Roman" panose="02020603050405020304" pitchFamily="18" charset="0"/>
              </a:rPr>
              <a:t>600 x 600 mm or 1200 x 600 mm</a:t>
            </a:r>
            <a:r>
              <a:rPr lang="en-US" dirty="0" smtClean="0">
                <a:solidFill>
                  <a:srgbClr val="000000"/>
                </a:solidFill>
                <a:effectLst/>
                <a:latin typeface="Calibri" panose="020F0502020204030204" pitchFamily="34" charset="0"/>
                <a:ea typeface="Times New Roman" panose="02020603050405020304" pitchFamily="18" charset="0"/>
              </a:rPr>
              <a:t> including substructure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000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Coating of the Ceiling Panel shall be not less than 40 micron with 180°C stove enameling and the color RAL 9010, Off-white or powder coated.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The ceiling panels shall be</a:t>
            </a:r>
            <a:r>
              <a:rPr lang="en-US" dirty="0" smtClean="0">
                <a:effectLst/>
                <a:latin typeface="Calibri" panose="020F0502020204030204" pitchFamily="34" charset="0"/>
                <a:ea typeface="Times New Roman" panose="02020603050405020304" pitchFamily="18" charset="0"/>
              </a:rPr>
              <a:t> </a:t>
            </a:r>
            <a:r>
              <a:rPr lang="en-US" dirty="0" smtClean="0">
                <a:solidFill>
                  <a:srgbClr val="00B050"/>
                </a:solidFill>
                <a:effectLst/>
                <a:latin typeface="Calibri" panose="020F0502020204030204" pitchFamily="34" charset="0"/>
                <a:ea typeface="Times New Roman" panose="02020603050405020304" pitchFamily="18" charset="0"/>
              </a:rPr>
              <a:t>secured by means of clip system and punched-in-knobs shall keep the panels in place and shall ensure an exact ceiling level.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The panels are openable for future repair / maintenance &amp; up-gradation.</a:t>
            </a: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Certificate of country of origin and manufacturers test certificates to be submitted after installation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u="none" strike="noStrike" dirty="0" smtClean="0">
                <a:solidFill>
                  <a:srgbClr val="000000"/>
                </a:solidFill>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u="none" strike="noStrike" dirty="0" smtClean="0">
                <a:solidFill>
                  <a:srgbClr val="000000"/>
                </a:solidFill>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u="none" strike="noStrike" dirty="0" smtClean="0">
                <a:solidFill>
                  <a:srgbClr val="000000"/>
                </a:solidFill>
                <a:effectLst/>
                <a:latin typeface="Calibri" panose="020F0502020204030204" pitchFamily="34" charset="0"/>
                <a:ea typeface="Times New Roman" panose="02020603050405020304" pitchFamily="18" charset="0"/>
              </a:rPr>
              <a:t> </a:t>
            </a:r>
            <a:endParaRPr lang="en-IN" dirty="0">
              <a:effectLst/>
              <a:latin typeface="Times New Roman" panose="02020603050405020304" pitchFamily="18" charset="0"/>
              <a:ea typeface="Times New Roman" panose="02020603050405020304" pitchFamily="18" charset="0"/>
            </a:endParaRPr>
          </a:p>
        </p:txBody>
      </p:sp>
      <p:pic>
        <p:nvPicPr>
          <p:cNvPr id="4098" name="Picture 2" descr="Image result for modular OT False cei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12" y="4820371"/>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odular OT False ceil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7294" y="4944196"/>
            <a:ext cx="24003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75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475" y="1334691"/>
            <a:ext cx="6096000" cy="3416320"/>
          </a:xfrm>
          <a:prstGeom prst="rect">
            <a:avLst/>
          </a:prstGeom>
        </p:spPr>
        <p:txBody>
          <a:bodyPr>
            <a:spAutoFit/>
          </a:bodyPr>
          <a:lstStyle/>
          <a:p>
            <a:pPr marR="48260" algn="just">
              <a:spcAft>
                <a:spcPts val="0"/>
              </a:spcAft>
            </a:pPr>
            <a:r>
              <a:rPr lang="en-US" dirty="0" smtClean="0">
                <a:solidFill>
                  <a:srgbClr val="000000"/>
                </a:solidFill>
                <a:effectLst/>
                <a:latin typeface="Times New Roman" panose="02020603050405020304" pitchFamily="18" charset="0"/>
                <a:ea typeface="Times New Roman" panose="02020603050405020304" pitchFamily="18" charset="0"/>
              </a:rPr>
              <a:t> </a:t>
            </a:r>
            <a:r>
              <a:rPr lang="en-US" b="1" u="sng" spc="5" dirty="0" smtClean="0">
                <a:solidFill>
                  <a:srgbClr val="000000"/>
                </a:solidFill>
                <a:effectLst/>
                <a:latin typeface="Calibri" panose="020F0502020204030204" pitchFamily="34" charset="0"/>
                <a:ea typeface="Times New Roman" panose="02020603050405020304" pitchFamily="18" charset="0"/>
              </a:rPr>
              <a:t> X</a:t>
            </a:r>
            <a:r>
              <a:rPr lang="en-US" b="1" u="sng" spc="-5" dirty="0" smtClean="0">
                <a:solidFill>
                  <a:srgbClr val="000000"/>
                </a:solidFill>
                <a:effectLst/>
                <a:latin typeface="Calibri" panose="020F0502020204030204" pitchFamily="34" charset="0"/>
                <a:ea typeface="Times New Roman" panose="02020603050405020304" pitchFamily="18" charset="0"/>
              </a:rPr>
              <a:t>-</a:t>
            </a:r>
            <a:r>
              <a:rPr lang="en-US" b="1" u="sng" dirty="0" smtClean="0">
                <a:solidFill>
                  <a:srgbClr val="000000"/>
                </a:solidFill>
                <a:effectLst/>
                <a:latin typeface="Calibri" panose="020F0502020204030204" pitchFamily="34" charset="0"/>
                <a:ea typeface="Times New Roman" panose="02020603050405020304" pitchFamily="18" charset="0"/>
              </a:rPr>
              <a:t>r</a:t>
            </a:r>
            <a:r>
              <a:rPr lang="en-US" b="1" u="sng" spc="15" dirty="0" smtClean="0">
                <a:solidFill>
                  <a:srgbClr val="000000"/>
                </a:solidFill>
                <a:effectLst/>
                <a:latin typeface="Calibri" panose="020F0502020204030204" pitchFamily="34" charset="0"/>
                <a:ea typeface="Times New Roman" panose="02020603050405020304" pitchFamily="18" charset="0"/>
              </a:rPr>
              <a:t>a</a:t>
            </a:r>
            <a:r>
              <a:rPr lang="en-US" b="1" u="sng" dirty="0" smtClean="0">
                <a:solidFill>
                  <a:srgbClr val="000000"/>
                </a:solidFill>
                <a:effectLst/>
                <a:latin typeface="Calibri" panose="020F0502020204030204" pitchFamily="34" charset="0"/>
                <a:ea typeface="Times New Roman" panose="02020603050405020304" pitchFamily="18" charset="0"/>
              </a:rPr>
              <a:t>y view screen  - </a:t>
            </a:r>
            <a:endParaRPr lang="en-IN" u="sng" dirty="0" smtClean="0">
              <a:effectLst/>
              <a:latin typeface="Times New Roman" panose="02020603050405020304" pitchFamily="18" charset="0"/>
              <a:ea typeface="Times New Roman" panose="02020603050405020304" pitchFamily="18" charset="0"/>
            </a:endParaRPr>
          </a:p>
          <a:p>
            <a:pPr marL="228600" marR="1932305" algn="just">
              <a:spcAft>
                <a:spcPts val="0"/>
              </a:spcAft>
            </a:pPr>
            <a:r>
              <a:rPr lang="en-US" u="none" strike="noStrike" dirty="0" smtClean="0">
                <a:solidFill>
                  <a:srgbClr val="000000"/>
                </a:solidFill>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marL="342900" marR="48895" lvl="0" indent="-342900" algn="just">
              <a:spcAft>
                <a:spcPts val="0"/>
              </a:spcAft>
              <a:buFont typeface="Symbol" panose="05050102010706020507" pitchFamily="18" charset="2"/>
              <a:buChar char=""/>
            </a:pPr>
            <a:r>
              <a:rPr lang="en-US" spc="10" dirty="0" smtClean="0">
                <a:effectLst/>
                <a:latin typeface="Calibri" panose="020F0502020204030204" pitchFamily="34" charset="0"/>
                <a:ea typeface="Times New Roman" panose="02020603050405020304" pitchFamily="18" charset="0"/>
              </a:rPr>
              <a:t>X-Ray viewing screen of size 1050x430mm </a:t>
            </a:r>
            <a:endParaRPr lang="en-IN" dirty="0" smtClean="0">
              <a:effectLst/>
              <a:latin typeface="Times New Roman" panose="02020603050405020304" pitchFamily="18" charset="0"/>
              <a:ea typeface="Times New Roman" panose="02020603050405020304" pitchFamily="18" charset="0"/>
            </a:endParaRPr>
          </a:p>
          <a:p>
            <a:pPr marR="48895" algn="just">
              <a:spcAft>
                <a:spcPts val="0"/>
              </a:spcAft>
            </a:pPr>
            <a:r>
              <a:rPr lang="en-US" spc="10"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marL="342900" marR="48895" lvl="0" indent="-342900" algn="just">
              <a:spcAft>
                <a:spcPts val="0"/>
              </a:spcAft>
              <a:buFont typeface="Symbol" panose="05050102010706020507" pitchFamily="18" charset="2"/>
              <a:buChar char=""/>
            </a:pPr>
            <a:r>
              <a:rPr lang="en-US" spc="10" dirty="0" smtClean="0">
                <a:solidFill>
                  <a:srgbClr val="00B050"/>
                </a:solidFill>
                <a:effectLst/>
                <a:latin typeface="Calibri" panose="020F0502020204030204" pitchFamily="34" charset="0"/>
                <a:ea typeface="Times New Roman" panose="02020603050405020304" pitchFamily="18" charset="0"/>
              </a:rPr>
              <a:t>Four shutters for non-dazzling diagnostic use with flicker-free HF light and variable control range of luminous intensity,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R="48895" algn="just">
              <a:spcAft>
                <a:spcPts val="0"/>
              </a:spcAft>
            </a:pPr>
            <a:r>
              <a:rPr lang="en-US" spc="10"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marR="48895" lvl="0" indent="-342900" algn="just">
              <a:spcAft>
                <a:spcPts val="0"/>
              </a:spcAft>
              <a:buFont typeface="Symbol" panose="05050102010706020507" pitchFamily="18" charset="2"/>
              <a:buChar char=""/>
            </a:pPr>
            <a:r>
              <a:rPr lang="en-US" spc="10" dirty="0" smtClean="0">
                <a:effectLst/>
                <a:latin typeface="Calibri" panose="020F0502020204030204" pitchFamily="34" charset="0"/>
                <a:ea typeface="Times New Roman" panose="02020603050405020304" pitchFamily="18" charset="0"/>
              </a:rPr>
              <a:t>Control range approx. 90%, </a:t>
            </a:r>
            <a:endParaRPr lang="en-IN" dirty="0" smtClean="0">
              <a:effectLst/>
              <a:latin typeface="Times New Roman" panose="02020603050405020304" pitchFamily="18" charset="0"/>
              <a:ea typeface="Times New Roman" panose="02020603050405020304" pitchFamily="18" charset="0"/>
            </a:endParaRPr>
          </a:p>
          <a:p>
            <a:pPr marR="48895" algn="just">
              <a:spcAft>
                <a:spcPts val="0"/>
              </a:spcAft>
            </a:pPr>
            <a:r>
              <a:rPr lang="en-US" spc="10"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marL="342900" marR="48895" lvl="0" indent="-342900" algn="just">
              <a:spcAft>
                <a:spcPts val="0"/>
              </a:spcAft>
              <a:buFont typeface="Symbol" panose="05050102010706020507" pitchFamily="18" charset="2"/>
              <a:buChar char=""/>
            </a:pPr>
            <a:r>
              <a:rPr lang="en-US" spc="10" dirty="0" smtClean="0">
                <a:effectLst/>
                <a:latin typeface="Calibri" panose="020F0502020204030204" pitchFamily="34" charset="0"/>
                <a:ea typeface="Times New Roman" panose="02020603050405020304" pitchFamily="18" charset="0"/>
              </a:rPr>
              <a:t>Flat film holders of silver anodized aluminum profile with masked grip on all 4 sides of the viewing area.</a:t>
            </a:r>
            <a:endParaRPr lang="en-IN" dirty="0">
              <a:effectLst/>
              <a:latin typeface="Times New Roman" panose="02020603050405020304" pitchFamily="18" charset="0"/>
              <a:ea typeface="Times New Roman" panose="02020603050405020304" pitchFamily="18" charset="0"/>
            </a:endParaRPr>
          </a:p>
        </p:txBody>
      </p:sp>
      <p:pic>
        <p:nvPicPr>
          <p:cNvPr id="3" name="Picture 2" descr="Image result for x ray viewing screen"/>
          <p:cNvPicPr/>
          <p:nvPr/>
        </p:nvPicPr>
        <p:blipFill>
          <a:blip r:embed="rId2">
            <a:extLst>
              <a:ext uri="{28A0092B-C50C-407E-A947-70E740481C1C}">
                <a14:useLocalDpi xmlns:a14="http://schemas.microsoft.com/office/drawing/2010/main" val="0"/>
              </a:ext>
            </a:extLst>
          </a:blip>
          <a:srcRect/>
          <a:stretch>
            <a:fillRect/>
          </a:stretch>
        </p:blipFill>
        <p:spPr bwMode="auto">
          <a:xfrm>
            <a:off x="6614542" y="567690"/>
            <a:ext cx="4733924" cy="2171700"/>
          </a:xfrm>
          <a:prstGeom prst="rect">
            <a:avLst/>
          </a:prstGeom>
          <a:noFill/>
          <a:ln>
            <a:noFill/>
          </a:ln>
        </p:spPr>
      </p:pic>
    </p:spTree>
    <p:extLst>
      <p:ext uri="{BB962C8B-B14F-4D97-AF65-F5344CB8AC3E}">
        <p14:creationId xmlns:p14="http://schemas.microsoft.com/office/powerpoint/2010/main" val="929584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613"/>
            <a:ext cx="6096000" cy="2308324"/>
          </a:xfrm>
          <a:prstGeom prst="rect">
            <a:avLst/>
          </a:prstGeom>
        </p:spPr>
        <p:txBody>
          <a:bodyPr>
            <a:spAutoFit/>
          </a:bodyPr>
          <a:lstStyle/>
          <a:p>
            <a:pPr marL="342900" marR="1662430" lvl="0" indent="-342900" algn="just">
              <a:spcAft>
                <a:spcPts val="0"/>
              </a:spcAft>
              <a:buFont typeface="+mj-lt"/>
              <a:buAutoNum type="arabicPeriod"/>
              <a:tabLst>
                <a:tab pos="4050665" algn="l"/>
              </a:tabLst>
            </a:pPr>
            <a:r>
              <a:rPr lang="en-US" b="1" u="sng" spc="5" dirty="0" smtClean="0">
                <a:solidFill>
                  <a:srgbClr val="000000"/>
                </a:solidFill>
                <a:effectLst/>
                <a:latin typeface="Calibri" panose="020F0502020204030204" pitchFamily="34" charset="0"/>
                <a:ea typeface="Times New Roman" panose="02020603050405020304" pitchFamily="18" charset="0"/>
              </a:rPr>
              <a:t>W</a:t>
            </a:r>
            <a:r>
              <a:rPr lang="en-US" b="1" u="sng" spc="-10" dirty="0" smtClean="0">
                <a:solidFill>
                  <a:srgbClr val="000000"/>
                </a:solidFill>
                <a:effectLst/>
                <a:latin typeface="Calibri" panose="020F0502020204030204" pitchFamily="34" charset="0"/>
                <a:ea typeface="Times New Roman" panose="02020603050405020304" pitchFamily="18" charset="0"/>
              </a:rPr>
              <a:t>r</a:t>
            </a:r>
            <a:r>
              <a:rPr lang="en-US" b="1" u="sng" dirty="0" smtClean="0">
                <a:solidFill>
                  <a:srgbClr val="000000"/>
                </a:solidFill>
                <a:effectLst/>
                <a:latin typeface="Calibri" panose="020F0502020204030204" pitchFamily="34" charset="0"/>
                <a:ea typeface="Times New Roman" panose="02020603050405020304" pitchFamily="18" charset="0"/>
              </a:rPr>
              <a:t>i</a:t>
            </a:r>
            <a:r>
              <a:rPr lang="en-US" b="1" u="sng" spc="-5" dirty="0" smtClean="0">
                <a:solidFill>
                  <a:srgbClr val="000000"/>
                </a:solidFill>
                <a:effectLst/>
                <a:latin typeface="Calibri" panose="020F0502020204030204" pitchFamily="34" charset="0"/>
                <a:ea typeface="Times New Roman" panose="02020603050405020304" pitchFamily="18" charset="0"/>
              </a:rPr>
              <a:t>t</a:t>
            </a:r>
            <a:r>
              <a:rPr lang="en-US" b="1" u="sng" dirty="0" smtClean="0">
                <a:solidFill>
                  <a:srgbClr val="000000"/>
                </a:solidFill>
                <a:effectLst/>
                <a:latin typeface="Calibri" panose="020F0502020204030204" pitchFamily="34" charset="0"/>
                <a:ea typeface="Times New Roman" panose="02020603050405020304" pitchFamily="18" charset="0"/>
              </a:rPr>
              <a:t>ing cum </a:t>
            </a:r>
            <a:r>
              <a:rPr lang="en-US" b="1" u="sng" spc="-5" dirty="0" smtClean="0">
                <a:solidFill>
                  <a:srgbClr val="000000"/>
                </a:solidFill>
                <a:effectLst/>
                <a:latin typeface="Calibri" panose="020F0502020204030204" pitchFamily="34" charset="0"/>
                <a:ea typeface="Times New Roman" panose="02020603050405020304" pitchFamily="18" charset="0"/>
              </a:rPr>
              <a:t>List</a:t>
            </a:r>
            <a:r>
              <a:rPr lang="en-US" b="1" u="sng" spc="10" dirty="0" smtClean="0">
                <a:solidFill>
                  <a:srgbClr val="000000"/>
                </a:solidFill>
                <a:effectLst/>
                <a:latin typeface="Calibri" panose="020F0502020204030204" pitchFamily="34" charset="0"/>
                <a:ea typeface="Times New Roman" panose="02020603050405020304" pitchFamily="18" charset="0"/>
              </a:rPr>
              <a:t> </a:t>
            </a:r>
            <a:r>
              <a:rPr lang="en-US" b="1" u="sng" dirty="0" smtClean="0">
                <a:solidFill>
                  <a:srgbClr val="000000"/>
                </a:solidFill>
                <a:effectLst/>
                <a:latin typeface="Calibri" panose="020F0502020204030204" pitchFamily="34" charset="0"/>
                <a:ea typeface="Times New Roman" panose="02020603050405020304" pitchFamily="18" charset="0"/>
              </a:rPr>
              <a:t>Bo</a:t>
            </a:r>
            <a:r>
              <a:rPr lang="en-US" b="1" u="sng" spc="5" dirty="0" smtClean="0">
                <a:solidFill>
                  <a:srgbClr val="000000"/>
                </a:solidFill>
                <a:effectLst/>
                <a:latin typeface="Calibri" panose="020F0502020204030204" pitchFamily="34" charset="0"/>
                <a:ea typeface="Times New Roman" panose="02020603050405020304" pitchFamily="18" charset="0"/>
              </a:rPr>
              <a:t>a</a:t>
            </a:r>
            <a:r>
              <a:rPr lang="en-US" b="1" u="sng" dirty="0" smtClean="0">
                <a:solidFill>
                  <a:srgbClr val="000000"/>
                </a:solidFill>
                <a:effectLst/>
                <a:latin typeface="Calibri" panose="020F0502020204030204" pitchFamily="34" charset="0"/>
                <a:ea typeface="Times New Roman" panose="02020603050405020304" pitchFamily="18" charset="0"/>
              </a:rPr>
              <a:t>rd </a:t>
            </a:r>
            <a:endParaRPr lang="en-IN" u="sng" dirty="0" smtClean="0">
              <a:effectLst/>
              <a:latin typeface="Times New Roman" panose="02020603050405020304" pitchFamily="18" charset="0"/>
              <a:ea typeface="Times New Roman" panose="02020603050405020304" pitchFamily="18" charset="0"/>
            </a:endParaRPr>
          </a:p>
          <a:p>
            <a:pPr marR="1662430" algn="just">
              <a:spcAft>
                <a:spcPts val="0"/>
              </a:spcAft>
              <a:tabLst>
                <a:tab pos="4050665" algn="l"/>
              </a:tabLst>
            </a:pPr>
            <a:r>
              <a:rPr lang="en-US" u="none" strike="noStrike" dirty="0" smtClean="0">
                <a:solidFill>
                  <a:srgbClr val="000000"/>
                </a:solidFill>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US" spc="15" dirty="0" smtClean="0">
                <a:effectLst/>
                <a:latin typeface="Times New Roman" panose="02020603050405020304" pitchFamily="18" charset="0"/>
                <a:ea typeface="Times New Roman" panose="02020603050405020304" pitchFamily="18" charset="0"/>
              </a:rPr>
              <a:t>Flush</a:t>
            </a:r>
            <a:r>
              <a:rPr lang="en-US" spc="-5" dirty="0" smtClean="0">
                <a:effectLst/>
                <a:latin typeface="Times New Roman" panose="02020603050405020304" pitchFamily="18" charset="0"/>
                <a:ea typeface="Times New Roman" panose="02020603050405020304" pitchFamily="18" charset="0"/>
              </a:rPr>
              <a:t> </a:t>
            </a:r>
            <a:r>
              <a:rPr lang="en-US" spc="10" dirty="0" smtClean="0">
                <a:effectLst/>
                <a:latin typeface="Times New Roman" panose="02020603050405020304" pitchFamily="18" charset="0"/>
                <a:ea typeface="Times New Roman" panose="02020603050405020304" pitchFamily="18" charset="0"/>
              </a:rPr>
              <a:t>m</a:t>
            </a:r>
            <a:r>
              <a:rPr lang="en-US" spc="-5" dirty="0" smtClean="0">
                <a:effectLst/>
                <a:latin typeface="Times New Roman" panose="02020603050405020304" pitchFamily="18" charset="0"/>
                <a:ea typeface="Times New Roman" panose="02020603050405020304" pitchFamily="18" charset="0"/>
              </a:rPr>
              <a:t>o</a:t>
            </a:r>
            <a:r>
              <a:rPr lang="en-US" spc="5" dirty="0" smtClean="0">
                <a:effectLst/>
                <a:latin typeface="Times New Roman" panose="02020603050405020304" pitchFamily="18" charset="0"/>
                <a:ea typeface="Times New Roman" panose="02020603050405020304" pitchFamily="18" charset="0"/>
              </a:rPr>
              <a:t>un</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a:t>
            </a:r>
            <a:r>
              <a:rPr lang="en-US" spc="1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w</a:t>
            </a:r>
            <a:r>
              <a:rPr lang="en-US" spc="5" dirty="0" smtClean="0">
                <a:effectLst/>
                <a:latin typeface="Times New Roman" panose="02020603050405020304" pitchFamily="18" charset="0"/>
                <a:ea typeface="Times New Roman" panose="02020603050405020304" pitchFamily="18" charset="0"/>
              </a:rPr>
              <a:t>h</a:t>
            </a:r>
            <a:r>
              <a:rPr lang="en-US" dirty="0" smtClean="0">
                <a:effectLst/>
                <a:latin typeface="Times New Roman" panose="02020603050405020304" pitchFamily="18" charset="0"/>
                <a:ea typeface="Times New Roman" panose="02020603050405020304" pitchFamily="18" charset="0"/>
              </a:rPr>
              <a:t>ite</a:t>
            </a:r>
            <a:r>
              <a:rPr lang="en-US" spc="1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l</a:t>
            </a:r>
            <a:r>
              <a:rPr lang="en-US" spc="-5" dirty="0" smtClean="0">
                <a:effectLst/>
                <a:latin typeface="Times New Roman" panose="02020603050405020304" pitchFamily="18" charset="0"/>
                <a:ea typeface="Times New Roman" panose="02020603050405020304" pitchFamily="18" charset="0"/>
              </a:rPr>
              <a:t>a</a:t>
            </a:r>
            <a:r>
              <a:rPr lang="en-US" spc="10" dirty="0" smtClean="0">
                <a:effectLst/>
                <a:latin typeface="Times New Roman" panose="02020603050405020304" pitchFamily="18" charset="0"/>
                <a:ea typeface="Times New Roman" panose="02020603050405020304" pitchFamily="18" charset="0"/>
              </a:rPr>
              <a:t>m</a:t>
            </a:r>
            <a:r>
              <a:rPr lang="en-US" dirty="0" smtClean="0">
                <a:effectLst/>
                <a:latin typeface="Times New Roman" panose="02020603050405020304" pitchFamily="18" charset="0"/>
                <a:ea typeface="Times New Roman" panose="02020603050405020304" pitchFamily="18" charset="0"/>
              </a:rPr>
              <a:t>i</a:t>
            </a:r>
            <a:r>
              <a:rPr lang="en-US" spc="5"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te</a:t>
            </a:r>
            <a:r>
              <a:rPr lang="en-US" spc="-5" dirty="0" smtClean="0">
                <a:effectLst/>
                <a:latin typeface="Times New Roman" panose="02020603050405020304" pitchFamily="18" charset="0"/>
                <a:ea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rPr>
              <a:t>boa</a:t>
            </a:r>
            <a:r>
              <a:rPr lang="en-US" spc="-5" dirty="0" smtClean="0">
                <a:effectLst/>
                <a:latin typeface="Times New Roman" panose="02020603050405020304" pitchFamily="18" charset="0"/>
                <a:ea typeface="Times New Roman" panose="02020603050405020304" pitchFamily="18" charset="0"/>
              </a:rPr>
              <a:t>rd</a:t>
            </a:r>
            <a:r>
              <a:rPr lang="en-US" dirty="0" smtClean="0">
                <a:effectLst/>
                <a:latin typeface="Times New Roman" panose="02020603050405020304" pitchFamily="18" charset="0"/>
                <a:ea typeface="Times New Roman" panose="02020603050405020304" pitchFamily="18" charset="0"/>
              </a:rPr>
              <a:t>, </a:t>
            </a:r>
            <a:r>
              <a:rPr lang="en-US" spc="10" dirty="0" smtClean="0">
                <a:effectLst/>
                <a:latin typeface="Times New Roman" panose="02020603050405020304" pitchFamily="18" charset="0"/>
                <a:ea typeface="Times New Roman" panose="02020603050405020304" pitchFamily="18" charset="0"/>
              </a:rPr>
              <a:t>opened</a:t>
            </a:r>
            <a:r>
              <a:rPr lang="en-US" spc="-5"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to</a:t>
            </a:r>
            <a:r>
              <a:rPr lang="en-US" spc="1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c</a:t>
            </a:r>
            <a:r>
              <a:rPr lang="en-US" spc="-5" dirty="0" smtClean="0">
                <a:effectLst/>
                <a:latin typeface="Times New Roman" panose="02020603050405020304" pitchFamily="18" charset="0"/>
                <a:ea typeface="Times New Roman" panose="02020603050405020304" pitchFamily="18" charset="0"/>
              </a:rPr>
              <a:t>re</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te</a:t>
            </a:r>
            <a:r>
              <a:rPr lang="en-US" spc="-5"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a</a:t>
            </a:r>
            <a:r>
              <a:rPr lang="en-US" spc="-5" dirty="0" smtClean="0">
                <a:effectLst/>
                <a:latin typeface="Times New Roman" panose="02020603050405020304" pitchFamily="18" charset="0"/>
                <a:ea typeface="Times New Roman" panose="02020603050405020304" pitchFamily="18" charset="0"/>
              </a:rPr>
              <a:t> </a:t>
            </a:r>
            <a:r>
              <a:rPr lang="en-US" spc="-15" dirty="0" smtClean="0">
                <a:effectLst/>
                <a:latin typeface="Times New Roman" panose="02020603050405020304" pitchFamily="18" charset="0"/>
                <a:ea typeface="Times New Roman" panose="02020603050405020304" pitchFamily="18" charset="0"/>
              </a:rPr>
              <a:t>w</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ll </a:t>
            </a:r>
            <a:r>
              <a:rPr lang="en-US" spc="10" dirty="0" smtClean="0">
                <a:effectLst/>
                <a:latin typeface="Times New Roman" panose="02020603050405020304" pitchFamily="18" charset="0"/>
                <a:ea typeface="Times New Roman" panose="02020603050405020304" pitchFamily="18" charset="0"/>
              </a:rPr>
              <a:t>m</a:t>
            </a:r>
            <a:r>
              <a:rPr lang="en-US" spc="5" dirty="0" smtClean="0">
                <a:effectLst/>
                <a:latin typeface="Times New Roman" panose="02020603050405020304" pitchFamily="18" charset="0"/>
                <a:ea typeface="Times New Roman" panose="02020603050405020304" pitchFamily="18" charset="0"/>
              </a:rPr>
              <a:t>oun</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a:t>
            </a:r>
            <a:r>
              <a:rPr lang="en-US" spc="10" dirty="0" smtClean="0">
                <a:effectLst/>
                <a:latin typeface="Times New Roman" panose="02020603050405020304" pitchFamily="18" charset="0"/>
                <a:ea typeface="Times New Roman" panose="02020603050405020304" pitchFamily="18" charset="0"/>
              </a:rPr>
              <a:t> </a:t>
            </a:r>
            <a:r>
              <a:rPr lang="en-US" spc="-15" dirty="0" smtClean="0">
                <a:effectLst/>
                <a:latin typeface="Times New Roman" panose="02020603050405020304" pitchFamily="18" charset="0"/>
                <a:ea typeface="Times New Roman" panose="02020603050405020304" pitchFamily="18" charset="0"/>
              </a:rPr>
              <a:t>w</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iti</a:t>
            </a:r>
            <a:r>
              <a:rPr lang="en-US" spc="5" dirty="0" smtClean="0">
                <a:effectLst/>
                <a:latin typeface="Times New Roman" panose="02020603050405020304" pitchFamily="18" charset="0"/>
                <a:ea typeface="Times New Roman" panose="02020603050405020304" pitchFamily="18" charset="0"/>
              </a:rPr>
              <a:t>n</a:t>
            </a:r>
            <a:r>
              <a:rPr lang="en-US" dirty="0" smtClean="0">
                <a:effectLst/>
                <a:latin typeface="Times New Roman" panose="02020603050405020304" pitchFamily="18" charset="0"/>
                <a:ea typeface="Times New Roman" panose="02020603050405020304" pitchFamily="18" charset="0"/>
              </a:rPr>
              <a:t>g</a:t>
            </a:r>
            <a:r>
              <a:rPr lang="en-US" spc="-5" dirty="0" smtClean="0">
                <a:effectLst/>
                <a:latin typeface="Times New Roman" panose="02020603050405020304" pitchFamily="18" charset="0"/>
                <a:ea typeface="Times New Roman" panose="02020603050405020304" pitchFamily="18" charset="0"/>
              </a:rPr>
              <a:t> </a:t>
            </a:r>
            <a:r>
              <a:rPr lang="en-US" spc="10" dirty="0" smtClean="0">
                <a:effectLst/>
                <a:latin typeface="Times New Roman" panose="02020603050405020304" pitchFamily="18" charset="0"/>
                <a:ea typeface="Times New Roman" panose="02020603050405020304" pitchFamily="18" charset="0"/>
              </a:rPr>
              <a:t>s</a:t>
            </a:r>
            <a:r>
              <a:rPr lang="en-US" spc="5" dirty="0" smtClean="0">
                <a:effectLst/>
                <a:latin typeface="Times New Roman" panose="02020603050405020304" pitchFamily="18" charset="0"/>
                <a:ea typeface="Times New Roman" panose="02020603050405020304" pitchFamily="18" charset="0"/>
              </a:rPr>
              <a:t>u</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f</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ce</a:t>
            </a:r>
            <a:r>
              <a:rPr lang="en-US" spc="10" dirty="0" smtClean="0">
                <a:effectLst/>
                <a:latin typeface="Times New Roman" panose="02020603050405020304" pitchFamily="18" charset="0"/>
                <a:ea typeface="Times New Roman" panose="02020603050405020304" pitchFamily="18" charset="0"/>
              </a:rPr>
              <a:t> </a:t>
            </a:r>
            <a:r>
              <a:rPr lang="en-US" spc="-15" dirty="0" smtClean="0">
                <a:effectLst/>
                <a:latin typeface="Times New Roman" panose="02020603050405020304" pitchFamily="18" charset="0"/>
                <a:ea typeface="Times New Roman" panose="02020603050405020304" pitchFamily="18" charset="0"/>
              </a:rPr>
              <a:t>w</a:t>
            </a:r>
            <a:r>
              <a:rPr lang="en-US" dirty="0" smtClean="0">
                <a:effectLst/>
                <a:latin typeface="Times New Roman" panose="02020603050405020304" pitchFamily="18" charset="0"/>
                <a:ea typeface="Times New Roman" panose="02020603050405020304" pitchFamily="18" charset="0"/>
              </a:rPr>
              <a:t>it</a:t>
            </a:r>
            <a:r>
              <a:rPr lang="en-US" spc="5" dirty="0" smtClean="0">
                <a:effectLst/>
                <a:latin typeface="Times New Roman" panose="02020603050405020304" pitchFamily="18" charset="0"/>
                <a:ea typeface="Times New Roman" panose="02020603050405020304" pitchFamily="18" charset="0"/>
              </a:rPr>
              <a:t>h</a:t>
            </a:r>
            <a:r>
              <a:rPr lang="en-US" dirty="0" smtClean="0">
                <a:effectLst/>
                <a:latin typeface="Times New Roman" panose="02020603050405020304" pitchFamily="18" charset="0"/>
                <a:ea typeface="Times New Roman" panose="02020603050405020304" pitchFamily="18" charset="0"/>
              </a:rPr>
              <a:t>in</a:t>
            </a:r>
            <a:r>
              <a:rPr lang="en-US" spc="1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h</a:t>
            </a:r>
            <a:r>
              <a:rPr lang="en-US" dirty="0" smtClean="0">
                <a:effectLst/>
                <a:latin typeface="Times New Roman" panose="02020603050405020304" pitchFamily="18" charset="0"/>
                <a:ea typeface="Times New Roman" panose="02020603050405020304" pitchFamily="18" charset="0"/>
              </a:rPr>
              <a:t>e</a:t>
            </a:r>
            <a:r>
              <a:rPr lang="en-US" spc="10" dirty="0" smtClean="0">
                <a:effectLst/>
                <a:latin typeface="Times New Roman" panose="02020603050405020304" pitchFamily="18" charset="0"/>
                <a:ea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rPr>
              <a:t>o</a:t>
            </a:r>
            <a:r>
              <a:rPr lang="en-US" spc="5" dirty="0" smtClean="0">
                <a:effectLst/>
                <a:latin typeface="Times New Roman" panose="02020603050405020304" pitchFamily="18" charset="0"/>
                <a:ea typeface="Times New Roman" panose="02020603050405020304" pitchFamily="18" charset="0"/>
              </a:rPr>
              <a:t>pe</a:t>
            </a:r>
            <a:r>
              <a:rPr lang="en-US" spc="-5" dirty="0" smtClean="0">
                <a:effectLst/>
                <a:latin typeface="Times New Roman" panose="02020603050405020304" pitchFamily="18" charset="0"/>
                <a:ea typeface="Times New Roman" panose="02020603050405020304" pitchFamily="18" charset="0"/>
              </a:rPr>
              <a:t>ra</a:t>
            </a:r>
            <a:r>
              <a:rPr lang="en-US" dirty="0" smtClean="0">
                <a:effectLst/>
                <a:latin typeface="Times New Roman" panose="02020603050405020304" pitchFamily="18" charset="0"/>
                <a:ea typeface="Times New Roman" panose="02020603050405020304" pitchFamily="18" charset="0"/>
              </a:rPr>
              <a:t>ti</a:t>
            </a:r>
            <a:r>
              <a:rPr lang="en-US" spc="5" dirty="0" smtClean="0">
                <a:effectLst/>
                <a:latin typeface="Times New Roman" panose="02020603050405020304" pitchFamily="18" charset="0"/>
                <a:ea typeface="Times New Roman" panose="02020603050405020304" pitchFamily="18" charset="0"/>
              </a:rPr>
              <a:t>n</a:t>
            </a:r>
            <a:r>
              <a:rPr lang="en-US" dirty="0" smtClean="0">
                <a:effectLst/>
                <a:latin typeface="Times New Roman" panose="02020603050405020304" pitchFamily="18" charset="0"/>
                <a:ea typeface="Times New Roman" panose="02020603050405020304" pitchFamily="18" charset="0"/>
              </a:rPr>
              <a:t>g</a:t>
            </a:r>
            <a:r>
              <a:rPr lang="en-US" spc="-5" dirty="0" smtClean="0">
                <a:effectLst/>
                <a:latin typeface="Times New Roman" panose="02020603050405020304" pitchFamily="18" charset="0"/>
                <a:ea typeface="Times New Roman" panose="02020603050405020304" pitchFamily="18" charset="0"/>
              </a:rPr>
              <a:t> r</a:t>
            </a:r>
            <a:r>
              <a:rPr lang="en-US" spc="5" dirty="0" smtClean="0">
                <a:effectLst/>
                <a:latin typeface="Times New Roman" panose="02020603050405020304" pitchFamily="18" charset="0"/>
                <a:ea typeface="Times New Roman" panose="02020603050405020304" pitchFamily="18" charset="0"/>
              </a:rPr>
              <a:t>oo</a:t>
            </a:r>
            <a:r>
              <a:rPr lang="en-US" spc="10" dirty="0" smtClean="0">
                <a:effectLst/>
                <a:latin typeface="Times New Roman" panose="02020603050405020304" pitchFamily="18" charset="0"/>
                <a:ea typeface="Times New Roman" panose="02020603050405020304" pitchFamily="18" charset="0"/>
              </a:rPr>
              <a:t>m</a:t>
            </a:r>
            <a:r>
              <a:rPr lang="en-US" dirty="0" smtClean="0">
                <a:effectLst/>
                <a:latin typeface="Times New Roman" panose="02020603050405020304" pitchFamily="18" charset="0"/>
                <a:ea typeface="Times New Roman" panose="02020603050405020304" pitchFamily="18" charset="0"/>
              </a:rPr>
              <a:t>.</a:t>
            </a:r>
            <a:r>
              <a:rPr lang="en-US" spc="-5"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h</a:t>
            </a:r>
            <a:r>
              <a:rPr lang="en-US" dirty="0" smtClean="0">
                <a:effectLst/>
                <a:latin typeface="Times New Roman" panose="02020603050405020304" pitchFamily="18" charset="0"/>
                <a:ea typeface="Times New Roman" panose="02020603050405020304" pitchFamily="18" charset="0"/>
              </a:rPr>
              <a:t>e </a:t>
            </a:r>
            <a:r>
              <a:rPr lang="en-US" spc="-15" dirty="0" smtClean="0">
                <a:effectLst/>
                <a:latin typeface="Times New Roman" panose="02020603050405020304" pitchFamily="18" charset="0"/>
                <a:ea typeface="Times New Roman" panose="02020603050405020304" pitchFamily="18" charset="0"/>
              </a:rPr>
              <a:t>w</a:t>
            </a:r>
            <a:r>
              <a:rPr lang="en-US" spc="5" dirty="0" smtClean="0">
                <a:effectLst/>
                <a:latin typeface="Times New Roman" panose="02020603050405020304" pitchFamily="18" charset="0"/>
                <a:ea typeface="Times New Roman" panose="02020603050405020304" pitchFamily="18" charset="0"/>
              </a:rPr>
              <a:t>h</a:t>
            </a:r>
            <a:r>
              <a:rPr lang="en-US" dirty="0" smtClean="0">
                <a:effectLst/>
                <a:latin typeface="Times New Roman" panose="02020603050405020304" pitchFamily="18" charset="0"/>
                <a:ea typeface="Times New Roman" panose="02020603050405020304" pitchFamily="18" charset="0"/>
              </a:rPr>
              <a:t>ite</a:t>
            </a:r>
            <a:r>
              <a:rPr lang="en-US" spc="10" dirty="0" smtClean="0">
                <a:effectLst/>
                <a:latin typeface="Times New Roman" panose="02020603050405020304" pitchFamily="18" charset="0"/>
                <a:ea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rPr>
              <a:t>boa</a:t>
            </a:r>
            <a:r>
              <a:rPr lang="en-US" spc="-5" dirty="0" smtClean="0">
                <a:effectLst/>
                <a:latin typeface="Times New Roman" panose="02020603050405020304" pitchFamily="18" charset="0"/>
                <a:ea typeface="Times New Roman" panose="02020603050405020304" pitchFamily="18" charset="0"/>
              </a:rPr>
              <a:t>r</a:t>
            </a:r>
            <a:r>
              <a:rPr lang="en-US" dirty="0" smtClean="0">
                <a:effectLst/>
                <a:latin typeface="Times New Roman" panose="02020603050405020304" pitchFamily="18" charset="0"/>
                <a:ea typeface="Times New Roman" panose="02020603050405020304" pitchFamily="18" charset="0"/>
              </a:rPr>
              <a:t>d</a:t>
            </a:r>
            <a:r>
              <a:rPr lang="en-US" spc="10" dirty="0" smtClean="0">
                <a:effectLst/>
                <a:latin typeface="Times New Roman" panose="02020603050405020304" pitchFamily="18" charset="0"/>
                <a:ea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rPr>
              <a:t>be</a:t>
            </a:r>
            <a:r>
              <a:rPr lang="en-US" spc="-15"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c</a:t>
            </a:r>
            <a:r>
              <a:rPr lang="en-US" spc="5" dirty="0" smtClean="0">
                <a:effectLst/>
                <a:latin typeface="Times New Roman" panose="02020603050405020304" pitchFamily="18" charset="0"/>
                <a:ea typeface="Times New Roman" panose="02020603050405020304" pitchFamily="18" charset="0"/>
              </a:rPr>
              <a:t>on</a:t>
            </a:r>
            <a:r>
              <a:rPr lang="en-US" dirty="0" smtClean="0">
                <a:effectLst/>
                <a:latin typeface="Times New Roman" panose="02020603050405020304" pitchFamily="18" charset="0"/>
                <a:ea typeface="Times New Roman" panose="02020603050405020304" pitchFamily="18" charset="0"/>
              </a:rPr>
              <a:t>st</a:t>
            </a:r>
            <a:r>
              <a:rPr lang="en-US" spc="-5" dirty="0" smtClean="0">
                <a:effectLst/>
                <a:latin typeface="Times New Roman" panose="02020603050405020304" pitchFamily="18" charset="0"/>
                <a:ea typeface="Times New Roman" panose="02020603050405020304" pitchFamily="18" charset="0"/>
              </a:rPr>
              <a:t>r</a:t>
            </a:r>
            <a:r>
              <a:rPr lang="en-US" spc="5" dirty="0" smtClean="0">
                <a:effectLst/>
                <a:latin typeface="Times New Roman" panose="02020603050405020304" pitchFamily="18" charset="0"/>
                <a:ea typeface="Times New Roman" panose="02020603050405020304" pitchFamily="18" charset="0"/>
              </a:rPr>
              <a:t>u</a:t>
            </a:r>
            <a:r>
              <a:rPr lang="en-US" dirty="0" smtClean="0">
                <a:effectLst/>
                <a:latin typeface="Times New Roman" panose="02020603050405020304" pitchFamily="18" charset="0"/>
                <a:ea typeface="Times New Roman" panose="02020603050405020304" pitchFamily="18" charset="0"/>
              </a:rPr>
              <a:t>c</a:t>
            </a:r>
            <a:r>
              <a:rPr lang="en-US" spc="-10" dirty="0" smtClean="0">
                <a:effectLst/>
                <a:latin typeface="Times New Roman" panose="02020603050405020304" pitchFamily="18" charset="0"/>
                <a:ea typeface="Times New Roman" panose="02020603050405020304" pitchFamily="18" charset="0"/>
              </a:rPr>
              <a:t>t</a:t>
            </a:r>
            <a:r>
              <a:rPr lang="en-US" spc="5" dirty="0" smtClean="0">
                <a:effectLst/>
                <a:latin typeface="Times New Roman" panose="02020603050405020304" pitchFamily="18" charset="0"/>
                <a:ea typeface="Times New Roman" panose="02020603050405020304" pitchFamily="18" charset="0"/>
              </a:rPr>
              <a:t>e</a:t>
            </a:r>
            <a:r>
              <a:rPr lang="en-US" dirty="0" smtClean="0">
                <a:effectLst/>
                <a:latin typeface="Times New Roman" panose="02020603050405020304" pitchFamily="18" charset="0"/>
                <a:ea typeface="Times New Roman" panose="02020603050405020304" pitchFamily="18" charset="0"/>
              </a:rPr>
              <a:t>d</a:t>
            </a:r>
            <a:r>
              <a:rPr lang="en-US" spc="-5" dirty="0" smtClean="0">
                <a:effectLst/>
                <a:latin typeface="Times New Roman" panose="02020603050405020304" pitchFamily="18" charset="0"/>
                <a:ea typeface="Times New Roman" panose="02020603050405020304" pitchFamily="18" charset="0"/>
              </a:rPr>
              <a:t> </a:t>
            </a:r>
            <a:r>
              <a:rPr lang="en-US" spc="15" dirty="0" smtClean="0">
                <a:effectLst/>
                <a:latin typeface="Times New Roman" panose="02020603050405020304" pitchFamily="18" charset="0"/>
                <a:ea typeface="Times New Roman" panose="02020603050405020304" pitchFamily="18" charset="0"/>
              </a:rPr>
              <a:t>f</a:t>
            </a:r>
            <a:r>
              <a:rPr lang="en-US" spc="-15" dirty="0" smtClean="0">
                <a:effectLst/>
                <a:latin typeface="Times New Roman" panose="02020603050405020304" pitchFamily="18" charset="0"/>
                <a:ea typeface="Times New Roman" panose="02020603050405020304" pitchFamily="18" charset="0"/>
              </a:rPr>
              <a:t>r</a:t>
            </a:r>
            <a:r>
              <a:rPr lang="en-US" spc="5" dirty="0" smtClean="0">
                <a:effectLst/>
                <a:latin typeface="Times New Roman" panose="02020603050405020304" pitchFamily="18" charset="0"/>
                <a:ea typeface="Times New Roman" panose="02020603050405020304" pitchFamily="18" charset="0"/>
              </a:rPr>
              <a:t>o</a:t>
            </a:r>
            <a:r>
              <a:rPr lang="en-US" dirty="0" smtClean="0">
                <a:effectLst/>
                <a:latin typeface="Times New Roman" panose="02020603050405020304" pitchFamily="18" charset="0"/>
                <a:ea typeface="Times New Roman" panose="02020603050405020304" pitchFamily="18" charset="0"/>
              </a:rPr>
              <a:t>m </a:t>
            </a:r>
            <a:r>
              <a:rPr lang="en-US" spc="-15" dirty="0" smtClean="0">
                <a:effectLst/>
                <a:latin typeface="Times New Roman" panose="02020603050405020304" pitchFamily="18" charset="0"/>
                <a:ea typeface="Times New Roman" panose="02020603050405020304" pitchFamily="18" charset="0"/>
              </a:rPr>
              <a:t>w</a:t>
            </a:r>
            <a:r>
              <a:rPr lang="en-US" spc="5" dirty="0" smtClean="0">
                <a:effectLst/>
                <a:latin typeface="Times New Roman" panose="02020603050405020304" pitchFamily="18" charset="0"/>
                <a:ea typeface="Times New Roman" panose="02020603050405020304" pitchFamily="18" charset="0"/>
              </a:rPr>
              <a:t>h</a:t>
            </a:r>
            <a:r>
              <a:rPr lang="en-US" dirty="0" smtClean="0">
                <a:effectLst/>
                <a:latin typeface="Times New Roman" panose="02020603050405020304" pitchFamily="18" charset="0"/>
                <a:ea typeface="Times New Roman" panose="02020603050405020304" pitchFamily="18" charset="0"/>
              </a:rPr>
              <a:t>ite</a:t>
            </a:r>
            <a:r>
              <a:rPr lang="en-US" spc="10" dirty="0" smtClean="0">
                <a:effectLst/>
                <a:latin typeface="Times New Roman" panose="02020603050405020304" pitchFamily="18" charset="0"/>
                <a:ea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l</a:t>
            </a:r>
            <a:r>
              <a:rPr lang="en-US" spc="5" dirty="0" smtClean="0">
                <a:effectLst/>
                <a:latin typeface="Times New Roman" panose="02020603050405020304" pitchFamily="18" charset="0"/>
                <a:ea typeface="Times New Roman" panose="02020603050405020304" pitchFamily="18" charset="0"/>
              </a:rPr>
              <a:t>a</a:t>
            </a:r>
            <a:r>
              <a:rPr lang="en-US" spc="10" dirty="0" smtClean="0">
                <a:effectLst/>
                <a:latin typeface="Times New Roman" panose="02020603050405020304" pitchFamily="18" charset="0"/>
                <a:ea typeface="Times New Roman" panose="02020603050405020304" pitchFamily="18" charset="0"/>
              </a:rPr>
              <a:t>m</a:t>
            </a:r>
            <a:r>
              <a:rPr lang="en-US" dirty="0" smtClean="0">
                <a:effectLst/>
                <a:latin typeface="Times New Roman" panose="02020603050405020304" pitchFamily="18" charset="0"/>
                <a:ea typeface="Times New Roman" panose="02020603050405020304" pitchFamily="18" charset="0"/>
              </a:rPr>
              <a:t>i</a:t>
            </a:r>
            <a:r>
              <a:rPr lang="en-US" spc="-5" dirty="0" smtClean="0">
                <a:effectLst/>
                <a:latin typeface="Times New Roman" panose="02020603050405020304" pitchFamily="18" charset="0"/>
                <a:ea typeface="Times New Roman" panose="02020603050405020304" pitchFamily="18" charset="0"/>
              </a:rPr>
              <a:t>n</a:t>
            </a:r>
            <a:r>
              <a:rPr lang="en-US" spc="5" dirty="0" smtClean="0">
                <a:effectLst/>
                <a:latin typeface="Times New Roman" panose="02020603050405020304" pitchFamily="18" charset="0"/>
                <a:ea typeface="Times New Roman" panose="02020603050405020304" pitchFamily="18" charset="0"/>
              </a:rPr>
              <a:t>a</a:t>
            </a:r>
            <a:r>
              <a:rPr lang="en-US" dirty="0" smtClean="0">
                <a:effectLst/>
                <a:latin typeface="Times New Roman" panose="02020603050405020304" pitchFamily="18" charset="0"/>
                <a:ea typeface="Times New Roman" panose="02020603050405020304" pitchFamily="18" charset="0"/>
              </a:rPr>
              <a:t>te</a:t>
            </a:r>
            <a:r>
              <a:rPr lang="en-US" spc="-5" dirty="0" smtClean="0">
                <a:effectLst/>
                <a:latin typeface="Times New Roman" panose="02020603050405020304" pitchFamily="18" charset="0"/>
                <a:ea typeface="Times New Roman" panose="02020603050405020304" pitchFamily="18" charset="0"/>
              </a:rPr>
              <a:t> </a:t>
            </a:r>
            <a:r>
              <a:rPr lang="en-US" spc="5" dirty="0" smtClean="0">
                <a:effectLst/>
                <a:latin typeface="Times New Roman" panose="02020603050405020304" pitchFamily="18" charset="0"/>
                <a:ea typeface="Times New Roman" panose="02020603050405020304" pitchFamily="18" charset="0"/>
              </a:rPr>
              <a:t>boa</a:t>
            </a:r>
            <a:r>
              <a:rPr lang="en-US" spc="-5" dirty="0" smtClean="0">
                <a:effectLst/>
                <a:latin typeface="Times New Roman" panose="02020603050405020304" pitchFamily="18" charset="0"/>
                <a:ea typeface="Times New Roman" panose="02020603050405020304" pitchFamily="18" charset="0"/>
              </a:rPr>
              <a:t>rd</a:t>
            </a:r>
            <a:r>
              <a:rPr lang="en-US" dirty="0" smtClean="0">
                <a:effectLst/>
                <a:latin typeface="Times New Roman" panose="02020603050405020304" pitchFamily="18"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spcAft>
                <a:spcPts val="0"/>
              </a:spcAft>
            </a:pPr>
            <a:r>
              <a:rPr lang="en-US" dirty="0" smtClean="0">
                <a:effectLst/>
                <a:latin typeface="Times New Roman" panose="02020603050405020304" pitchFamily="18"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spcAft>
                <a:spcPts val="0"/>
              </a:spcAft>
            </a:pPr>
            <a:r>
              <a:rPr lang="en-US" dirty="0" smtClean="0">
                <a:effectLst/>
                <a:latin typeface="Times New Roman" panose="02020603050405020304" pitchFamily="18"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spcAft>
                <a:spcPts val="0"/>
              </a:spcAft>
            </a:pPr>
            <a:r>
              <a:rPr lang="en-US" dirty="0" smtClean="0">
                <a:effectLst/>
                <a:latin typeface="Times New Roman" panose="02020603050405020304" pitchFamily="18" charset="0"/>
                <a:ea typeface="Times New Roman" panose="02020603050405020304" pitchFamily="18" charset="0"/>
              </a:rPr>
              <a:t> </a:t>
            </a:r>
            <a:endParaRPr lang="en-IN" dirty="0">
              <a:effectLst/>
              <a:latin typeface="Times New Roman" panose="02020603050405020304" pitchFamily="18" charset="0"/>
              <a:ea typeface="Times New Roman" panose="02020603050405020304" pitchFamily="18" charset="0"/>
            </a:endParaRPr>
          </a:p>
        </p:txBody>
      </p:sp>
      <p:pic>
        <p:nvPicPr>
          <p:cNvPr id="3074" name="Picture 2" descr="Image result for WRITING BOARD FOR OPERATION THE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304" y="3063240"/>
            <a:ext cx="3593591" cy="221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504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hospitaltechnik.de/typo3temp/pics/Start_23R5169_12ba689d39.jpg"/>
          <p:cNvPicPr/>
          <p:nvPr/>
        </p:nvPicPr>
        <p:blipFill>
          <a:blip r:embed="rId2">
            <a:extLst>
              <a:ext uri="{28A0092B-C50C-407E-A947-70E740481C1C}">
                <a14:useLocalDpi xmlns:a14="http://schemas.microsoft.com/office/drawing/2010/main" val="0"/>
              </a:ext>
            </a:extLst>
          </a:blip>
          <a:srcRect/>
          <a:stretch>
            <a:fillRect/>
          </a:stretch>
        </p:blipFill>
        <p:spPr bwMode="auto">
          <a:xfrm>
            <a:off x="1340427" y="519546"/>
            <a:ext cx="9237517" cy="5694218"/>
          </a:xfrm>
          <a:prstGeom prst="rect">
            <a:avLst/>
          </a:prstGeom>
          <a:noFill/>
          <a:ln>
            <a:noFill/>
          </a:ln>
        </p:spPr>
      </p:pic>
      <p:sp>
        <p:nvSpPr>
          <p:cNvPr id="5" name="TextBox 4"/>
          <p:cNvSpPr txBox="1"/>
          <p:nvPr/>
        </p:nvSpPr>
        <p:spPr>
          <a:xfrm flipH="1" flipV="1">
            <a:off x="1613840" y="4826312"/>
            <a:ext cx="8476190" cy="1519853"/>
          </a:xfrm>
          <a:prstGeom prst="rect">
            <a:avLst/>
          </a:prstGeom>
          <a:noFill/>
        </p:spPr>
        <p:txBody>
          <a:bodyPr wrap="square" rtlCol="0">
            <a:spAutoFit/>
          </a:bodyPr>
          <a:lstStyle/>
          <a:p>
            <a:endParaRPr lang="en-IN" dirty="0"/>
          </a:p>
        </p:txBody>
      </p:sp>
      <p:sp>
        <p:nvSpPr>
          <p:cNvPr id="6" name="Rectangle 5"/>
          <p:cNvSpPr/>
          <p:nvPr/>
        </p:nvSpPr>
        <p:spPr>
          <a:xfrm>
            <a:off x="2560032" y="1708029"/>
            <a:ext cx="6583968" cy="369332"/>
          </a:xfrm>
          <a:prstGeom prst="rect">
            <a:avLst/>
          </a:prstGeom>
        </p:spPr>
        <p:txBody>
          <a:bodyPr wrap="square">
            <a:spAutoFit/>
          </a:bodyPr>
          <a:lstStyle/>
          <a:p>
            <a:pPr algn="just">
              <a:spcAft>
                <a:spcPts val="0"/>
              </a:spcAft>
              <a:tabLst>
                <a:tab pos="5715000" algn="l"/>
              </a:tabLs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158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3770"/>
            <a:ext cx="6096000" cy="5632311"/>
          </a:xfrm>
          <a:prstGeom prst="rect">
            <a:avLst/>
          </a:prstGeom>
        </p:spPr>
        <p:txBody>
          <a:bodyPr>
            <a:spAutoFit/>
          </a:bodyPr>
          <a:lstStyle/>
          <a:p>
            <a:pPr marR="51435" lvl="0" algn="just">
              <a:spcAft>
                <a:spcPts val="0"/>
              </a:spcAft>
            </a:pPr>
            <a:r>
              <a:rPr lang="en-US" b="1" u="sng" dirty="0" smtClean="0">
                <a:solidFill>
                  <a:srgbClr val="000000"/>
                </a:solidFill>
                <a:effectLst/>
                <a:latin typeface="Calibri" panose="020F0502020204030204" pitchFamily="34" charset="0"/>
                <a:ea typeface="Times New Roman" panose="02020603050405020304" pitchFamily="18" charset="0"/>
              </a:rPr>
              <a:t> Cl</a:t>
            </a:r>
            <a:r>
              <a:rPr lang="en-US" b="1" u="sng" spc="5" dirty="0" smtClean="0">
                <a:solidFill>
                  <a:srgbClr val="000000"/>
                </a:solidFill>
                <a:effectLst/>
                <a:latin typeface="Calibri" panose="020F0502020204030204" pitchFamily="34" charset="0"/>
                <a:ea typeface="Times New Roman" panose="02020603050405020304" pitchFamily="18" charset="0"/>
              </a:rPr>
              <a:t>ea</a:t>
            </a:r>
            <a:r>
              <a:rPr lang="en-US" b="1" u="sng" dirty="0" smtClean="0">
                <a:solidFill>
                  <a:srgbClr val="000000"/>
                </a:solidFill>
                <a:effectLst/>
                <a:latin typeface="Calibri" panose="020F0502020204030204" pitchFamily="34" charset="0"/>
                <a:ea typeface="Times New Roman" panose="02020603050405020304" pitchFamily="18" charset="0"/>
              </a:rPr>
              <a:t>n</a:t>
            </a:r>
            <a:r>
              <a:rPr lang="en-US" b="1" u="sng" spc="-5" dirty="0" smtClean="0">
                <a:solidFill>
                  <a:srgbClr val="000000"/>
                </a:solidFill>
                <a:effectLst/>
                <a:latin typeface="Calibri" panose="020F0502020204030204" pitchFamily="34" charset="0"/>
                <a:ea typeface="Times New Roman" panose="02020603050405020304" pitchFamily="18" charset="0"/>
              </a:rPr>
              <a:t>-</a:t>
            </a:r>
            <a:r>
              <a:rPr lang="en-US" b="1" u="sng" dirty="0" smtClean="0">
                <a:solidFill>
                  <a:srgbClr val="000000"/>
                </a:solidFill>
                <a:effectLst/>
                <a:latin typeface="Calibri" panose="020F0502020204030204" pitchFamily="34" charset="0"/>
                <a:ea typeface="Times New Roman" panose="02020603050405020304" pitchFamily="18" charset="0"/>
              </a:rPr>
              <a:t>room</a:t>
            </a:r>
            <a:r>
              <a:rPr lang="en-US" b="1" u="sng" spc="245" dirty="0" smtClean="0">
                <a:solidFill>
                  <a:srgbClr val="000000"/>
                </a:solidFill>
                <a:effectLst/>
                <a:latin typeface="Calibri" panose="020F0502020204030204" pitchFamily="34" charset="0"/>
                <a:ea typeface="Times New Roman" panose="02020603050405020304" pitchFamily="18" charset="0"/>
              </a:rPr>
              <a:t> </a:t>
            </a:r>
            <a:r>
              <a:rPr lang="en-US" b="1" u="sng" dirty="0" smtClean="0">
                <a:solidFill>
                  <a:srgbClr val="000000"/>
                </a:solidFill>
                <a:effectLst/>
                <a:latin typeface="Calibri" panose="020F0502020204030204" pitchFamily="34" charset="0"/>
                <a:ea typeface="Times New Roman" panose="02020603050405020304" pitchFamily="18" charset="0"/>
              </a:rPr>
              <a:t>lumin</a:t>
            </a:r>
            <a:r>
              <a:rPr lang="en-US" b="1" u="sng" spc="5" dirty="0" smtClean="0">
                <a:solidFill>
                  <a:srgbClr val="000000"/>
                </a:solidFill>
                <a:effectLst/>
                <a:latin typeface="Calibri" panose="020F0502020204030204" pitchFamily="34" charset="0"/>
                <a:ea typeface="Times New Roman" panose="02020603050405020304" pitchFamily="18" charset="0"/>
              </a:rPr>
              <a:t>a</a:t>
            </a:r>
            <a:r>
              <a:rPr lang="en-US" b="1" u="sng" dirty="0" smtClean="0">
                <a:solidFill>
                  <a:srgbClr val="000000"/>
                </a:solidFill>
                <a:effectLst/>
                <a:latin typeface="Calibri" panose="020F0502020204030204" pitchFamily="34" charset="0"/>
                <a:ea typeface="Times New Roman" panose="02020603050405020304" pitchFamily="18" charset="0"/>
              </a:rPr>
              <a:t>r</a:t>
            </a:r>
            <a:r>
              <a:rPr lang="en-US" b="1" u="sng" spc="-10" dirty="0" smtClean="0">
                <a:solidFill>
                  <a:srgbClr val="000000"/>
                </a:solidFill>
                <a:effectLst/>
                <a:latin typeface="Calibri" panose="020F0502020204030204" pitchFamily="34" charset="0"/>
                <a:ea typeface="Times New Roman" panose="02020603050405020304" pitchFamily="18" charset="0"/>
              </a:rPr>
              <a:t>i</a:t>
            </a:r>
            <a:r>
              <a:rPr lang="en-US" b="1" u="sng" spc="5" dirty="0" smtClean="0">
                <a:solidFill>
                  <a:srgbClr val="000000"/>
                </a:solidFill>
                <a:effectLst/>
                <a:latin typeface="Calibri" panose="020F0502020204030204" pitchFamily="34" charset="0"/>
                <a:ea typeface="Times New Roman" panose="02020603050405020304" pitchFamily="18" charset="0"/>
              </a:rPr>
              <a:t>e</a:t>
            </a:r>
            <a:r>
              <a:rPr lang="en-US" b="1" u="sng" dirty="0" smtClean="0">
                <a:solidFill>
                  <a:srgbClr val="000000"/>
                </a:solidFill>
                <a:effectLst/>
                <a:latin typeface="Calibri" panose="020F0502020204030204" pitchFamily="34" charset="0"/>
                <a:ea typeface="Times New Roman" panose="02020603050405020304" pitchFamily="18" charset="0"/>
              </a:rPr>
              <a:t>s</a:t>
            </a:r>
            <a:r>
              <a:rPr lang="en-US" b="1" u="sng" spc="240" dirty="0" smtClean="0">
                <a:solidFill>
                  <a:srgbClr val="000000"/>
                </a:solidFill>
                <a:effectLst/>
                <a:latin typeface="Calibri" panose="020F0502020204030204" pitchFamily="34" charset="0"/>
                <a:ea typeface="Times New Roman" panose="02020603050405020304" pitchFamily="18" charset="0"/>
              </a:rPr>
              <a:t> </a:t>
            </a:r>
            <a:r>
              <a:rPr lang="en-US" b="1" u="sng" spc="15" dirty="0" smtClean="0">
                <a:solidFill>
                  <a:srgbClr val="000000"/>
                </a:solidFill>
                <a:effectLst/>
                <a:latin typeface="Calibri" panose="020F0502020204030204" pitchFamily="34" charset="0"/>
                <a:ea typeface="Times New Roman" panose="02020603050405020304" pitchFamily="18" charset="0"/>
              </a:rPr>
              <a:t>w</a:t>
            </a:r>
            <a:r>
              <a:rPr lang="en-US" b="1" u="sng" dirty="0" smtClean="0">
                <a:solidFill>
                  <a:srgbClr val="000000"/>
                </a:solidFill>
                <a:effectLst/>
                <a:latin typeface="Calibri" panose="020F0502020204030204" pitchFamily="34" charset="0"/>
                <a:ea typeface="Times New Roman" panose="02020603050405020304" pitchFamily="18" charset="0"/>
              </a:rPr>
              <a:t>i</a:t>
            </a:r>
            <a:r>
              <a:rPr lang="en-US" b="1" u="sng" spc="-5" dirty="0" smtClean="0">
                <a:solidFill>
                  <a:srgbClr val="000000"/>
                </a:solidFill>
                <a:effectLst/>
                <a:latin typeface="Calibri" panose="020F0502020204030204" pitchFamily="34" charset="0"/>
                <a:ea typeface="Times New Roman" panose="02020603050405020304" pitchFamily="18" charset="0"/>
              </a:rPr>
              <a:t>t</a:t>
            </a:r>
            <a:r>
              <a:rPr lang="en-US" b="1" u="sng" dirty="0" smtClean="0">
                <a:solidFill>
                  <a:srgbClr val="000000"/>
                </a:solidFill>
                <a:effectLst/>
                <a:latin typeface="Calibri" panose="020F0502020204030204" pitchFamily="34" charset="0"/>
                <a:ea typeface="Times New Roman" panose="02020603050405020304" pitchFamily="18" charset="0"/>
              </a:rPr>
              <a:t>h</a:t>
            </a:r>
            <a:r>
              <a:rPr lang="en-US" b="1" u="sng" spc="245" dirty="0" smtClean="0">
                <a:solidFill>
                  <a:srgbClr val="000000"/>
                </a:solidFill>
                <a:effectLst/>
                <a:latin typeface="Calibri" panose="020F0502020204030204" pitchFamily="34" charset="0"/>
                <a:ea typeface="Times New Roman" panose="02020603050405020304" pitchFamily="18" charset="0"/>
              </a:rPr>
              <a:t> </a:t>
            </a:r>
            <a:r>
              <a:rPr lang="en-US" b="1" u="sng" spc="-5" dirty="0" smtClean="0">
                <a:solidFill>
                  <a:srgbClr val="000000"/>
                </a:solidFill>
                <a:effectLst/>
                <a:latin typeface="Calibri" panose="020F0502020204030204" pitchFamily="34" charset="0"/>
                <a:ea typeface="Times New Roman" panose="02020603050405020304" pitchFamily="18" charset="0"/>
              </a:rPr>
              <a:t>f</a:t>
            </a:r>
            <a:r>
              <a:rPr lang="en-US" b="1" u="sng" spc="15" dirty="0" smtClean="0">
                <a:solidFill>
                  <a:srgbClr val="000000"/>
                </a:solidFill>
                <a:effectLst/>
                <a:latin typeface="Calibri" panose="020F0502020204030204" pitchFamily="34" charset="0"/>
                <a:ea typeface="Times New Roman" panose="02020603050405020304" pitchFamily="18" charset="0"/>
              </a:rPr>
              <a:t>r</a:t>
            </a:r>
            <a:r>
              <a:rPr lang="en-US" b="1" u="sng" spc="5" dirty="0" smtClean="0">
                <a:solidFill>
                  <a:srgbClr val="000000"/>
                </a:solidFill>
                <a:effectLst/>
                <a:latin typeface="Calibri" panose="020F0502020204030204" pitchFamily="34" charset="0"/>
                <a:ea typeface="Times New Roman" panose="02020603050405020304" pitchFamily="18" charset="0"/>
              </a:rPr>
              <a:t>a</a:t>
            </a:r>
            <a:r>
              <a:rPr lang="en-US" b="1" u="sng" dirty="0" smtClean="0">
                <a:solidFill>
                  <a:srgbClr val="000000"/>
                </a:solidFill>
                <a:effectLst/>
                <a:latin typeface="Calibri" panose="020F0502020204030204" pitchFamily="34" charset="0"/>
                <a:ea typeface="Times New Roman" panose="02020603050405020304" pitchFamily="18" charset="0"/>
              </a:rPr>
              <a:t>me </a:t>
            </a:r>
            <a:endParaRPr lang="en-IN" u="sng"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IN"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Clean Room Luminaries, IP 65, recessed type to be provided in OTs for general illumination.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6-8 nos. of     IP-65 grade T16-lights, with dimming (intensity) control, each light</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r>
              <a:rPr lang="en-US" dirty="0" smtClean="0">
                <a:solidFill>
                  <a:srgbClr val="00B050"/>
                </a:solidFill>
                <a:effectLst/>
                <a:latin typeface="Calibri" panose="020F0502020204030204" pitchFamily="34" charset="0"/>
                <a:ea typeface="Times New Roman" panose="02020603050405020304" pitchFamily="18" charset="0"/>
              </a:rPr>
              <a:t>1000 Lux illumination above 1 MTR floor level around the OT table.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The light fixture will be hermetically sealed from top side (ceiling side)  have bottom opening for repair &amp; maintenance.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r>
              <a:rPr lang="en-US" dirty="0" smtClean="0">
                <a:solidFill>
                  <a:srgbClr val="00B050"/>
                </a:solidFill>
                <a:effectLst/>
                <a:latin typeface="Calibri" panose="020F0502020204030204" pitchFamily="34" charset="0"/>
                <a:ea typeface="Times New Roman" panose="02020603050405020304" pitchFamily="18" charset="0"/>
              </a:rPr>
              <a:t> </a:t>
            </a:r>
            <a:r>
              <a:rPr lang="en-US" dirty="0">
                <a:solidFill>
                  <a:srgbClr val="00B050"/>
                </a:solidFill>
                <a:latin typeface="Calibri" panose="020F0502020204030204" pitchFamily="34" charset="0"/>
                <a:ea typeface="Times New Roman" panose="02020603050405020304" pitchFamily="18" charset="0"/>
              </a:rPr>
              <a:t>Magnetic locking with the frame with no screws visible from the bottom.</a:t>
            </a:r>
            <a:r>
              <a:rPr lang="en-US" dirty="0">
                <a:solidFill>
                  <a:srgbClr val="00B050"/>
                </a:solidFill>
                <a:latin typeface="Calibri" panose="020F0502020204030204" pitchFamily="34" charset="0"/>
                <a:ea typeface="Times New Roman" panose="02020603050405020304" pitchFamily="18" charset="0"/>
                <a:cs typeface="Segoe UI" panose="020B0502040204020203" pitchFamily="34" charset="0"/>
              </a:rPr>
              <a:t> </a:t>
            </a:r>
            <a:endParaRPr lang="en-IN" dirty="0">
              <a:solidFill>
                <a:srgbClr val="00B050"/>
              </a:solidFill>
              <a:latin typeface="Times New Roman" panose="02020603050405020304" pitchFamily="18" charset="0"/>
              <a:ea typeface="Times New Roman" panose="02020603050405020304" pitchFamily="18" charset="0"/>
            </a:endParaRPr>
          </a:p>
          <a:p>
            <a:pPr algn="just">
              <a:spcAft>
                <a:spcPts val="0"/>
              </a:spcAft>
            </a:pP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a:solidFill>
                <a:srgbClr val="00B050"/>
              </a:solidFill>
              <a:effectLst/>
              <a:latin typeface="Times New Roman" panose="02020603050405020304" pitchFamily="18" charset="0"/>
              <a:ea typeface="Times New Roman" panose="02020603050405020304" pitchFamily="18" charset="0"/>
            </a:endParaRPr>
          </a:p>
        </p:txBody>
      </p:sp>
      <p:pic>
        <p:nvPicPr>
          <p:cNvPr id="3" name="Picture 2" descr="https://encrypted-tbn2.gstatic.com/images?q=tbn:ANd9GcQA2_L_cRigo-73b2RM3YR00sUy6LhSJVErOBiXK0ouUBl4DW8U"/>
          <p:cNvPicPr/>
          <p:nvPr/>
        </p:nvPicPr>
        <p:blipFill>
          <a:blip r:embed="rId2">
            <a:extLst>
              <a:ext uri="{28A0092B-C50C-407E-A947-70E740481C1C}">
                <a14:useLocalDpi xmlns:a14="http://schemas.microsoft.com/office/drawing/2010/main" val="0"/>
              </a:ext>
            </a:extLst>
          </a:blip>
          <a:srcRect/>
          <a:stretch>
            <a:fillRect/>
          </a:stretch>
        </p:blipFill>
        <p:spPr bwMode="auto">
          <a:xfrm>
            <a:off x="7378065" y="592454"/>
            <a:ext cx="4813935" cy="2960371"/>
          </a:xfrm>
          <a:prstGeom prst="rect">
            <a:avLst/>
          </a:prstGeom>
          <a:noFill/>
          <a:ln>
            <a:noFill/>
          </a:ln>
        </p:spPr>
      </p:pic>
      <p:pic>
        <p:nvPicPr>
          <p:cNvPr id="4" name="Picture 3" descr="Image result for clean room luminaires for operation theatres"/>
          <p:cNvPicPr/>
          <p:nvPr/>
        </p:nvPicPr>
        <p:blipFill>
          <a:blip r:embed="rId3">
            <a:extLst>
              <a:ext uri="{28A0092B-C50C-407E-A947-70E740481C1C}">
                <a14:useLocalDpi xmlns:a14="http://schemas.microsoft.com/office/drawing/2010/main" val="0"/>
              </a:ext>
            </a:extLst>
          </a:blip>
          <a:srcRect/>
          <a:stretch>
            <a:fillRect/>
          </a:stretch>
        </p:blipFill>
        <p:spPr bwMode="auto">
          <a:xfrm>
            <a:off x="8267700" y="3619500"/>
            <a:ext cx="3067050" cy="2419350"/>
          </a:xfrm>
          <a:prstGeom prst="rect">
            <a:avLst/>
          </a:prstGeom>
          <a:noFill/>
          <a:ln>
            <a:noFill/>
          </a:ln>
        </p:spPr>
      </p:pic>
    </p:spTree>
    <p:extLst>
      <p:ext uri="{BB962C8B-B14F-4D97-AF65-F5344CB8AC3E}">
        <p14:creationId xmlns:p14="http://schemas.microsoft.com/office/powerpoint/2010/main" val="378227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719445" y="423545"/>
            <a:ext cx="6163310" cy="2105660"/>
          </a:xfrm>
          <a:prstGeom prst="rect">
            <a:avLst/>
          </a:prstGeom>
        </p:spPr>
      </p:pic>
      <p:sp>
        <p:nvSpPr>
          <p:cNvPr id="3" name="Rectangle 2"/>
          <p:cNvSpPr/>
          <p:nvPr/>
        </p:nvSpPr>
        <p:spPr>
          <a:xfrm>
            <a:off x="457200" y="523786"/>
            <a:ext cx="5057775" cy="1477328"/>
          </a:xfrm>
          <a:prstGeom prst="rect">
            <a:avLst/>
          </a:prstGeom>
        </p:spPr>
        <p:txBody>
          <a:bodyPr wrap="square">
            <a:spAutoFit/>
          </a:bodyPr>
          <a:lstStyle/>
          <a:p>
            <a:pPr marL="342900" lvl="0" indent="-342900">
              <a:spcAft>
                <a:spcPts val="0"/>
              </a:spcAft>
              <a:buFont typeface="+mj-lt"/>
              <a:buAutoNum type="arabicPeriod"/>
            </a:pPr>
            <a:r>
              <a:rPr lang="en-US" b="1" u="sng" dirty="0" smtClean="0">
                <a:effectLst/>
                <a:latin typeface="Calibri" panose="020F0502020204030204" pitchFamily="34" charset="0"/>
                <a:ea typeface="Times New Roman" panose="02020603050405020304" pitchFamily="18" charset="0"/>
              </a:rPr>
              <a:t>LED Operating Theatre Light</a:t>
            </a:r>
            <a:endParaRPr lang="en-IN" u="sng" dirty="0" smtClean="0">
              <a:effectLst/>
              <a:latin typeface="Times New Roman" panose="02020603050405020304" pitchFamily="18" charset="0"/>
              <a:ea typeface="Times New Roman" panose="02020603050405020304" pitchFamily="18" charset="0"/>
            </a:endParaRPr>
          </a:p>
          <a:p>
            <a:pPr>
              <a:spcAft>
                <a:spcPts val="0"/>
              </a:spcAft>
            </a:pPr>
            <a:r>
              <a:rPr lang="en-US" b="1" u="none" strike="noStrike"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The Operating Theatre Light will comprise of a double structure with 2 lamp heads (main and satellite.) </a:t>
            </a:r>
            <a:endParaRPr lang="en-IN"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71475" y="1681460"/>
            <a:ext cx="5347970" cy="1200329"/>
          </a:xfrm>
          <a:prstGeom prst="rect">
            <a:avLst/>
          </a:prstGeom>
        </p:spPr>
        <p:txBody>
          <a:bodyPr wrap="square">
            <a:spAutoFit/>
          </a:bodyPr>
          <a:lstStyle/>
          <a:p>
            <a:pPr indent="457200"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The lamp heads have multiple LED light sources including a combination of red and white LEDs to optimize </a:t>
            </a:r>
            <a:r>
              <a:rPr lang="en-US" dirty="0" err="1" smtClean="0">
                <a:effectLst/>
                <a:latin typeface="Calibri" panose="020F0502020204030204" pitchFamily="34" charset="0"/>
                <a:ea typeface="Times New Roman" panose="02020603050405020304" pitchFamily="18" charset="0"/>
                <a:cs typeface="Times New Roman" panose="02020603050405020304" pitchFamily="18" charset="0"/>
              </a:rPr>
              <a:t>colour</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 rendition</a:t>
            </a:r>
            <a:endParaRPr lang="en-IN" dirty="0"/>
          </a:p>
        </p:txBody>
      </p:sp>
      <p:sp>
        <p:nvSpPr>
          <p:cNvPr id="5" name="Rectangle 4"/>
          <p:cNvSpPr/>
          <p:nvPr/>
        </p:nvSpPr>
        <p:spPr>
          <a:xfrm>
            <a:off x="371475" y="2985542"/>
            <a:ext cx="11620500" cy="2308324"/>
          </a:xfrm>
          <a:prstGeom prst="rect">
            <a:avLst/>
          </a:prstGeom>
        </p:spPr>
        <p:txBody>
          <a:bodyPr wrap="square">
            <a:spAutoFit/>
          </a:bodyPr>
          <a:lstStyle/>
          <a:p>
            <a:pPr algn="just">
              <a:spcAft>
                <a:spcPts val="0"/>
              </a:spcAft>
            </a:pPr>
            <a:r>
              <a:rPr lang="en-US" dirty="0" smtClean="0">
                <a:effectLst/>
                <a:latin typeface="Calibri" panose="020F0502020204030204" pitchFamily="34" charset="0"/>
                <a:ea typeface="Times New Roman" panose="02020603050405020304" pitchFamily="18" charset="0"/>
              </a:rPr>
              <a:t>The light have a Comfort Halo, to reduce eye strain for surgeons by creating a more gradual change in contrast between the illuminated area and areas under general lighting.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Each lamp head allows for a wireless link to a wall mounted remote control to repeat all controls and indicators including:</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914400" algn="l"/>
              </a:tabLst>
            </a:pPr>
            <a:r>
              <a:rPr lang="en-US" dirty="0" smtClean="0">
                <a:effectLst/>
                <a:latin typeface="Calibri" panose="020F0502020204030204" pitchFamily="34" charset="0"/>
                <a:ea typeface="Times New Roman" panose="02020603050405020304" pitchFamily="18" charset="0"/>
              </a:rPr>
              <a:t>Lamp head On/Off Control</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914400" algn="l"/>
              </a:tabLst>
            </a:pPr>
            <a:r>
              <a:rPr lang="en-US" dirty="0" smtClean="0">
                <a:effectLst/>
                <a:latin typeface="Calibri" panose="020F0502020204030204" pitchFamily="34" charset="0"/>
                <a:ea typeface="Times New Roman" panose="02020603050405020304" pitchFamily="18" charset="0"/>
              </a:rPr>
              <a:t>Intensity</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914400" algn="l"/>
              </a:tabLst>
            </a:pPr>
            <a:r>
              <a:rPr lang="en-US" dirty="0" err="1" smtClean="0">
                <a:effectLst/>
                <a:latin typeface="Calibri" panose="020F0502020204030204" pitchFamily="34" charset="0"/>
                <a:ea typeface="Times New Roman" panose="02020603050405020304" pitchFamily="18" charset="0"/>
              </a:rPr>
              <a:t>Colour</a:t>
            </a:r>
            <a:r>
              <a:rPr lang="en-US" dirty="0" smtClean="0">
                <a:effectLst/>
                <a:latin typeface="Calibri" panose="020F0502020204030204" pitchFamily="34" charset="0"/>
                <a:ea typeface="Times New Roman" panose="02020603050405020304" pitchFamily="18" charset="0"/>
              </a:rPr>
              <a:t> adjustment</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914400" algn="l"/>
              </a:tabLst>
            </a:pPr>
            <a:r>
              <a:rPr lang="en-US" dirty="0" smtClean="0">
                <a:effectLst/>
                <a:latin typeface="Calibri" panose="020F0502020204030204" pitchFamily="34" charset="0"/>
                <a:ea typeface="Times New Roman" panose="02020603050405020304" pitchFamily="18" charset="0"/>
              </a:rPr>
              <a:t>Field Size</a:t>
            </a:r>
            <a:endParaRPr lang="en-I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1704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69146"/>
            <a:ext cx="11449050" cy="7725192"/>
          </a:xfrm>
          <a:prstGeom prst="rect">
            <a:avLst/>
          </a:prstGeom>
        </p:spPr>
        <p:txBody>
          <a:bodyPr wrap="square">
            <a:spAutoFit/>
          </a:bodyPr>
          <a:lstStyle/>
          <a:p>
            <a:pPr algn="just">
              <a:spcAft>
                <a:spcPts val="0"/>
              </a:spcAft>
            </a:pPr>
            <a:r>
              <a:rPr lang="en-US" sz="1600" dirty="0" smtClean="0">
                <a:solidFill>
                  <a:srgbClr val="00B050"/>
                </a:solidFill>
                <a:effectLst/>
                <a:latin typeface="Calibri" panose="020F0502020204030204" pitchFamily="34" charset="0"/>
                <a:ea typeface="Times New Roman" panose="02020603050405020304" pitchFamily="18" charset="0"/>
              </a:rPr>
              <a:t>The Operating Theatre Light meet the following technical parameters:</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Light Intensity – 160,000 Lux (Main) &amp; 160,000 Lux (Satellite)</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Light Field Diameter (d10) – 200-420mm (Adjustable)</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Light Field Diameter (d50) – 120-250mm (Adjustable)</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Beam Uniformity (d50/d10 Ratio) – 0.6</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Comfort Halo – 2,000mm</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Lamp Head Nominal Power Consumption – 48W</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Radiant Energy mW/m².Lux - &lt;3.31</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IP Rating of Light Engine – 54</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LED Life - &gt;60,000 Hours</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Color Rendition Index:</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Ra – 95</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R1 – 99</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R2 – 97</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R3 – 93</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R4 – 93</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R5 – 98</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R6 – 96</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R7 – 94</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R8 – 92</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742950" lvl="1" indent="-285750">
              <a:spcAft>
                <a:spcPts val="0"/>
              </a:spcAft>
              <a:buFont typeface="Courier New" panose="02070309020205020404" pitchFamily="49" charset="0"/>
              <a:buChar char="o"/>
              <a:tabLst>
                <a:tab pos="914400" algn="l"/>
              </a:tabLst>
            </a:pPr>
            <a:r>
              <a:rPr lang="en-US" sz="1600" dirty="0" smtClean="0">
                <a:solidFill>
                  <a:srgbClr val="00B050"/>
                </a:solidFill>
                <a:effectLst/>
                <a:latin typeface="Calibri" panose="020F0502020204030204" pitchFamily="34" charset="0"/>
                <a:ea typeface="Times New Roman" panose="02020603050405020304" pitchFamily="18" charset="0"/>
              </a:rPr>
              <a:t>R9 – 95</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a:spcAft>
                <a:spcPts val="0"/>
              </a:spcAft>
            </a:pPr>
            <a:r>
              <a:rPr lang="en-US" sz="1600" dirty="0" smtClean="0">
                <a:solidFill>
                  <a:srgbClr val="00B050"/>
                </a:solidFill>
                <a:effectLst/>
                <a:latin typeface="Calibri" panose="020F0502020204030204" pitchFamily="34" charset="0"/>
                <a:ea typeface="Times New Roman" panose="02020603050405020304" pitchFamily="18" charset="0"/>
              </a:rPr>
              <a:t> </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Red Balance Control to provide </a:t>
            </a:r>
            <a:r>
              <a:rPr lang="en-US" sz="1600" dirty="0" err="1" smtClean="0">
                <a:solidFill>
                  <a:srgbClr val="00B050"/>
                </a:solidFill>
                <a:effectLst/>
                <a:latin typeface="Calibri" panose="020F0502020204030204" pitchFamily="34" charset="0"/>
                <a:ea typeface="Times New Roman" panose="02020603050405020304" pitchFamily="18" charset="0"/>
              </a:rPr>
              <a:t>colour</a:t>
            </a:r>
            <a:r>
              <a:rPr lang="en-US" sz="1600" dirty="0" smtClean="0">
                <a:solidFill>
                  <a:srgbClr val="00B050"/>
                </a:solidFill>
                <a:effectLst/>
                <a:latin typeface="Calibri" panose="020F0502020204030204" pitchFamily="34" charset="0"/>
                <a:ea typeface="Times New Roman" panose="02020603050405020304" pitchFamily="18" charset="0"/>
              </a:rPr>
              <a:t> temperature of – 3100° K, 3400° K, 3700° K, 4100° K and 4600° K</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Removable, Sterile Handle</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Anti-Microbial Coating</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600" dirty="0" smtClean="0">
                <a:solidFill>
                  <a:srgbClr val="00B050"/>
                </a:solidFill>
                <a:effectLst/>
                <a:latin typeface="Calibri" panose="020F0502020204030204" pitchFamily="34" charset="0"/>
                <a:ea typeface="Times New Roman" panose="02020603050405020304" pitchFamily="18" charset="0"/>
              </a:rPr>
              <a:t>Number of LED Light Sources: 90 (Main)  + 39 (sat)</a:t>
            </a:r>
            <a:r>
              <a:rPr lang="en-US" sz="16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1600" dirty="0" smtClean="0">
              <a:solidFill>
                <a:srgbClr val="00B050"/>
              </a:solidFill>
              <a:effectLst/>
              <a:latin typeface="Times New Roman" panose="02020603050405020304" pitchFamily="18" charset="0"/>
              <a:ea typeface="Times New Roman" panose="02020603050405020304" pitchFamily="18" charset="0"/>
            </a:endParaRPr>
          </a:p>
          <a:p>
            <a:pPr>
              <a:spcAft>
                <a:spcPts val="0"/>
              </a:spcAft>
            </a:pPr>
            <a:r>
              <a:rPr lang="en-US" sz="1600" dirty="0" smtClean="0">
                <a:effectLst/>
                <a:latin typeface="Calibri" panose="020F0502020204030204" pitchFamily="34" charset="0"/>
                <a:ea typeface="Times New Roman" panose="02020603050405020304" pitchFamily="18" charset="0"/>
              </a:rPr>
              <a:t> </a:t>
            </a:r>
            <a:endParaRPr lang="en-IN" sz="1600" dirty="0" smtClean="0">
              <a:effectLst/>
              <a:latin typeface="Times New Roman" panose="02020603050405020304" pitchFamily="18" charset="0"/>
              <a:ea typeface="Times New Roman" panose="02020603050405020304" pitchFamily="18" charset="0"/>
            </a:endParaRPr>
          </a:p>
          <a:p>
            <a:pPr>
              <a:spcAft>
                <a:spcPts val="0"/>
              </a:spcAft>
            </a:pPr>
            <a:r>
              <a:rPr lang="en-US" sz="1600" dirty="0" smtClean="0">
                <a:effectLst/>
                <a:latin typeface="Calibri" panose="020F0502020204030204" pitchFamily="34" charset="0"/>
                <a:ea typeface="Times New Roman" panose="02020603050405020304" pitchFamily="18" charset="0"/>
              </a:rPr>
              <a:t> </a:t>
            </a:r>
            <a:endParaRPr lang="en-IN" sz="1600" dirty="0" smtClean="0">
              <a:effectLst/>
              <a:latin typeface="Times New Roman" panose="02020603050405020304" pitchFamily="18" charset="0"/>
              <a:ea typeface="Times New Roman" panose="02020603050405020304" pitchFamily="18" charset="0"/>
            </a:endParaRPr>
          </a:p>
          <a:p>
            <a:pPr>
              <a:spcAft>
                <a:spcPts val="0"/>
              </a:spcAft>
            </a:pPr>
            <a:r>
              <a:rPr lang="en-US" sz="1600" b="1" u="none" strike="noStrike" dirty="0" smtClean="0">
                <a:effectLst/>
                <a:latin typeface="Calibri" panose="020F0502020204030204" pitchFamily="34" charset="0"/>
                <a:ea typeface="Times New Roman" panose="02020603050405020304" pitchFamily="18" charset="0"/>
              </a:rPr>
              <a:t> </a:t>
            </a:r>
            <a:endParaRPr lang="en-I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824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226685"/>
            <a:ext cx="11544300" cy="4934684"/>
          </a:xfrm>
          <a:prstGeom prst="rect">
            <a:avLst/>
          </a:prstGeom>
        </p:spPr>
        <p:txBody>
          <a:bodyPr wrap="square">
            <a:spAutoFit/>
          </a:bodyPr>
          <a:lstStyle/>
          <a:p>
            <a:pPr>
              <a:spcAft>
                <a:spcPts val="0"/>
              </a:spcAft>
            </a:pPr>
            <a:r>
              <a:rPr lang="en-US" b="1" u="sng" dirty="0" smtClean="0">
                <a:effectLst/>
                <a:latin typeface="Calibri" panose="020F0502020204030204" pitchFamily="34" charset="0"/>
                <a:ea typeface="Times New Roman" panose="02020603050405020304" pitchFamily="18" charset="0"/>
              </a:rPr>
              <a:t>HD Camera for OT Light</a:t>
            </a:r>
            <a:endParaRPr lang="en-IN" dirty="0" smtClean="0">
              <a:effectLst/>
              <a:latin typeface="Times New Roman" panose="02020603050405020304" pitchFamily="18" charset="0"/>
              <a:ea typeface="Times New Roman" panose="02020603050405020304" pitchFamily="18" charset="0"/>
            </a:endParaRPr>
          </a:p>
          <a:p>
            <a:pPr>
              <a:spcAft>
                <a:spcPts val="0"/>
              </a:spcAft>
            </a:pPr>
            <a:r>
              <a:rPr lang="en-US" b="1" u="none" strike="noStrike"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Integrated camera to be fully enclosed within the lamp head and behind the OT lamp protective front lens in order to provide a permanent, robust and secure solution with reliable connectivity.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Direct Digital technology transmit a 1080i HDSDI signal directly from the camera, without processing or scaling, loss of resolution or image detail.</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rPr>
              <a:t>Zoom controls provided on the lamp head.</a:t>
            </a:r>
            <a:endParaRPr lang="en-IN" dirty="0" smtClean="0">
              <a:effectLst/>
              <a:latin typeface="Times New Roman" panose="02020603050405020304" pitchFamily="18" charset="0"/>
              <a:ea typeface="Times New Roman" panose="02020603050405020304" pitchFamily="18" charset="0"/>
            </a:endParaRPr>
          </a:p>
          <a:p>
            <a:pPr>
              <a:spcAft>
                <a:spcPts val="0"/>
              </a:spcAft>
            </a:pPr>
            <a:r>
              <a:rPr lang="en-US" dirty="0" smtClean="0">
                <a:effectLst/>
                <a:latin typeface="Calibri" panose="020F0502020204030204" pitchFamily="34" charset="0"/>
                <a:ea typeface="Times New Roman" panose="02020603050405020304" pitchFamily="18" charset="0"/>
              </a:rPr>
              <a:t> </a:t>
            </a:r>
            <a:endParaRPr lang="en-IN" dirty="0" smtClean="0">
              <a:effectLst/>
              <a:latin typeface="Times New Roman" panose="02020603050405020304" pitchFamily="18" charset="0"/>
              <a:ea typeface="Times New Roman" panose="02020603050405020304" pitchFamily="18" charset="0"/>
            </a:endParaRPr>
          </a:p>
          <a:p>
            <a:pPr>
              <a:spcAft>
                <a:spcPts val="0"/>
              </a:spcAft>
            </a:pPr>
            <a:r>
              <a:rPr lang="en-US" dirty="0" smtClean="0">
                <a:solidFill>
                  <a:srgbClr val="00B050"/>
                </a:solidFill>
                <a:effectLst/>
                <a:latin typeface="Calibri" panose="020F0502020204030204" pitchFamily="34" charset="0"/>
                <a:ea typeface="Times New Roman" panose="02020603050405020304" pitchFamily="18" charset="0"/>
              </a:rPr>
              <a:t>Option for full camera control via a secure wireless remote control including control of:</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nSpc>
                <a:spcPts val="1300"/>
              </a:lnSpc>
              <a:spcBef>
                <a:spcPts val="720"/>
              </a:spcBef>
              <a:spcAft>
                <a:spcPts val="0"/>
              </a:spcAft>
              <a:buFont typeface="Symbol" panose="05050102010706020507" pitchFamily="18" charset="2"/>
              <a:buChar char=""/>
              <a:tabLst>
                <a:tab pos="1828800" algn="l"/>
              </a:tabLst>
            </a:pPr>
            <a:r>
              <a:rPr lang="en-US" dirty="0" smtClean="0">
                <a:solidFill>
                  <a:srgbClr val="00B050"/>
                </a:solidFill>
                <a:effectLst/>
                <a:latin typeface="Calibri" panose="020F0502020204030204" pitchFamily="34" charset="0"/>
                <a:ea typeface="Times New Roman" panose="02020603050405020304" pitchFamily="18" charset="0"/>
              </a:rPr>
              <a:t>Zoom control</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nSpc>
                <a:spcPts val="1300"/>
              </a:lnSpc>
              <a:spcBef>
                <a:spcPts val="720"/>
              </a:spcBef>
              <a:spcAft>
                <a:spcPts val="0"/>
              </a:spcAft>
              <a:buFont typeface="Symbol" panose="05050102010706020507" pitchFamily="18" charset="2"/>
              <a:buChar char=""/>
              <a:tabLst>
                <a:tab pos="1828800" algn="l"/>
              </a:tabLst>
            </a:pPr>
            <a:r>
              <a:rPr lang="en-US" dirty="0" smtClean="0">
                <a:solidFill>
                  <a:srgbClr val="00B050"/>
                </a:solidFill>
                <a:effectLst/>
                <a:latin typeface="Calibri" panose="020F0502020204030204" pitchFamily="34" charset="0"/>
                <a:ea typeface="Times New Roman" panose="02020603050405020304" pitchFamily="18" charset="0"/>
              </a:rPr>
              <a:t>Auto/Manual Focus</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nSpc>
                <a:spcPts val="1300"/>
              </a:lnSpc>
              <a:spcBef>
                <a:spcPts val="720"/>
              </a:spcBef>
              <a:spcAft>
                <a:spcPts val="0"/>
              </a:spcAft>
              <a:buFont typeface="Symbol" panose="05050102010706020507" pitchFamily="18" charset="2"/>
              <a:buChar char=""/>
              <a:tabLst>
                <a:tab pos="1828800" algn="l"/>
              </a:tabLst>
            </a:pPr>
            <a:r>
              <a:rPr lang="en-US" dirty="0" smtClean="0">
                <a:solidFill>
                  <a:srgbClr val="00B050"/>
                </a:solidFill>
                <a:effectLst/>
                <a:latin typeface="Calibri" panose="020F0502020204030204" pitchFamily="34" charset="0"/>
                <a:ea typeface="Times New Roman" panose="02020603050405020304" pitchFamily="18" charset="0"/>
              </a:rPr>
              <a:t>Auto/Manual Iris</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nSpc>
                <a:spcPts val="1300"/>
              </a:lnSpc>
              <a:spcBef>
                <a:spcPts val="720"/>
              </a:spcBef>
              <a:spcAft>
                <a:spcPts val="0"/>
              </a:spcAft>
              <a:buFont typeface="Symbol" panose="05050102010706020507" pitchFamily="18" charset="2"/>
              <a:buChar char=""/>
              <a:tabLst>
                <a:tab pos="1828800" algn="l"/>
              </a:tabLst>
            </a:pPr>
            <a:r>
              <a:rPr lang="en-US" dirty="0" smtClean="0">
                <a:solidFill>
                  <a:srgbClr val="00B050"/>
                </a:solidFill>
                <a:effectLst/>
                <a:latin typeface="Calibri" panose="020F0502020204030204" pitchFamily="34" charset="0"/>
                <a:ea typeface="Times New Roman" panose="02020603050405020304" pitchFamily="18" charset="0"/>
              </a:rPr>
              <a:t>White Balance Control</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nSpc>
                <a:spcPts val="1300"/>
              </a:lnSpc>
              <a:spcBef>
                <a:spcPts val="720"/>
              </a:spcBef>
              <a:spcAft>
                <a:spcPts val="0"/>
              </a:spcAft>
              <a:buFont typeface="Symbol" panose="05050102010706020507" pitchFamily="18" charset="2"/>
              <a:buChar char=""/>
              <a:tabLst>
                <a:tab pos="1828800" algn="l"/>
              </a:tabLst>
            </a:pPr>
            <a:r>
              <a:rPr lang="en-US" dirty="0" smtClean="0">
                <a:solidFill>
                  <a:srgbClr val="00B050"/>
                </a:solidFill>
                <a:effectLst/>
                <a:latin typeface="Calibri" panose="020F0502020204030204" pitchFamily="34" charset="0"/>
                <a:ea typeface="Times New Roman" panose="02020603050405020304" pitchFamily="18" charset="0"/>
              </a:rPr>
              <a:t>Freeze Image</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nSpc>
                <a:spcPts val="1300"/>
              </a:lnSpc>
              <a:spcBef>
                <a:spcPts val="720"/>
              </a:spcBef>
              <a:spcAft>
                <a:spcPts val="0"/>
              </a:spcAft>
              <a:buFont typeface="Symbol" panose="05050102010706020507" pitchFamily="18" charset="2"/>
              <a:buChar char=""/>
              <a:tabLst>
                <a:tab pos="1828800" algn="l"/>
              </a:tabLst>
            </a:pPr>
            <a:r>
              <a:rPr lang="en-US" dirty="0" smtClean="0">
                <a:solidFill>
                  <a:srgbClr val="00B050"/>
                </a:solidFill>
                <a:effectLst/>
                <a:latin typeface="Calibri" panose="020F0502020204030204" pitchFamily="34" charset="0"/>
                <a:ea typeface="Times New Roman" panose="02020603050405020304" pitchFamily="18" charset="0"/>
              </a:rPr>
              <a:t>Black and White / </a:t>
            </a:r>
            <a:r>
              <a:rPr lang="en-US" dirty="0" err="1" smtClean="0">
                <a:solidFill>
                  <a:srgbClr val="00B050"/>
                </a:solidFill>
                <a:effectLst/>
                <a:latin typeface="Calibri" panose="020F0502020204030204" pitchFamily="34" charset="0"/>
                <a:ea typeface="Times New Roman" panose="02020603050405020304" pitchFamily="18" charset="0"/>
              </a:rPr>
              <a:t>Colour</a:t>
            </a:r>
            <a:r>
              <a:rPr lang="en-US" dirty="0" smtClean="0">
                <a:solidFill>
                  <a:srgbClr val="00B050"/>
                </a:solidFill>
                <a:effectLst/>
                <a:latin typeface="Calibri" panose="020F0502020204030204" pitchFamily="34" charset="0"/>
                <a:ea typeface="Times New Roman" panose="02020603050405020304" pitchFamily="18" charset="0"/>
              </a:rPr>
              <a:t> Selection</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nSpc>
                <a:spcPts val="1300"/>
              </a:lnSpc>
              <a:spcBef>
                <a:spcPts val="720"/>
              </a:spcBef>
              <a:spcAft>
                <a:spcPts val="0"/>
              </a:spcAft>
              <a:buFont typeface="Symbol" panose="05050102010706020507" pitchFamily="18" charset="2"/>
              <a:buChar char=""/>
              <a:tabLst>
                <a:tab pos="1828800" algn="l"/>
              </a:tabLst>
            </a:pPr>
            <a:r>
              <a:rPr lang="en-US" dirty="0" smtClean="0">
                <a:solidFill>
                  <a:srgbClr val="00B050"/>
                </a:solidFill>
                <a:effectLst/>
                <a:latin typeface="Calibri" panose="020F0502020204030204" pitchFamily="34" charset="0"/>
                <a:ea typeface="Times New Roman" panose="02020603050405020304" pitchFamily="18" charset="0"/>
              </a:rPr>
              <a:t>Digital Zoom Enable/Disable Selection</a:t>
            </a:r>
            <a:endParaRPr lang="en-IN" dirty="0">
              <a:solidFill>
                <a:srgbClr val="00B050"/>
              </a:solidFill>
              <a:effectLst/>
              <a:latin typeface="Times New Roman" panose="02020603050405020304" pitchFamily="18" charset="0"/>
              <a:ea typeface="Times New Roman" panose="02020603050405020304" pitchFamily="18" charset="0"/>
            </a:endParaRPr>
          </a:p>
        </p:txBody>
      </p:sp>
      <p:pic>
        <p:nvPicPr>
          <p:cNvPr id="4098" name="Picture 2" descr="Image result for led ot light with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935" y="3008376"/>
            <a:ext cx="2873249" cy="23552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led ot light with 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311" y="3620515"/>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79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4" y="78909"/>
            <a:ext cx="11858625" cy="7017306"/>
          </a:xfrm>
          <a:prstGeom prst="rect">
            <a:avLst/>
          </a:prstGeom>
        </p:spPr>
        <p:txBody>
          <a:bodyPr wrap="square">
            <a:spAutoFit/>
          </a:bodyPr>
          <a:lstStyle/>
          <a:p>
            <a:pPr>
              <a:spcAft>
                <a:spcPts val="0"/>
              </a:spcAft>
            </a:pPr>
            <a:r>
              <a:rPr lang="en-US" sz="1500" dirty="0" smtClean="0">
                <a:solidFill>
                  <a:srgbClr val="00B050"/>
                </a:solidFill>
                <a:effectLst/>
                <a:latin typeface="Calibri" panose="020F0502020204030204" pitchFamily="34" charset="0"/>
                <a:ea typeface="Times New Roman" panose="02020603050405020304" pitchFamily="18" charset="0"/>
              </a:rPr>
              <a:t>HD Camera System comply with the following technical parameters : </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Effective picture elements - </a:t>
            </a:r>
            <a:r>
              <a:rPr lang="en-US" sz="1500" dirty="0" err="1" smtClean="0">
                <a:solidFill>
                  <a:srgbClr val="00B050"/>
                </a:solidFill>
                <a:effectLst/>
                <a:latin typeface="Calibri" panose="020F0502020204030204" pitchFamily="34" charset="0"/>
                <a:ea typeface="Times New Roman" panose="02020603050405020304" pitchFamily="18" charset="0"/>
              </a:rPr>
              <a:t>Approx</a:t>
            </a:r>
            <a:r>
              <a:rPr lang="en-US" sz="1500" dirty="0" smtClean="0">
                <a:solidFill>
                  <a:srgbClr val="00B050"/>
                </a:solidFill>
                <a:effectLst/>
                <a:latin typeface="Calibri" panose="020F0502020204030204" pitchFamily="34" charset="0"/>
                <a:ea typeface="Times New Roman" panose="02020603050405020304" pitchFamily="18" charset="0"/>
              </a:rPr>
              <a:t> 2,000,000 pixels</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Video Signal - HDSDI: 1080i/59.94</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Lens -  10x zoom F1.8 to F2.1)</a:t>
            </a:r>
            <a:br>
              <a:rPr lang="en-US" sz="1500" dirty="0" smtClean="0">
                <a:solidFill>
                  <a:srgbClr val="00B050"/>
                </a:solidFill>
                <a:effectLst/>
                <a:latin typeface="Calibri" panose="020F0502020204030204" pitchFamily="34" charset="0"/>
                <a:ea typeface="Times New Roman" panose="02020603050405020304" pitchFamily="18" charset="0"/>
              </a:rPr>
            </a:br>
            <a:r>
              <a:rPr lang="en-US" sz="1500" dirty="0" smtClean="0">
                <a:solidFill>
                  <a:srgbClr val="00B050"/>
                </a:solidFill>
                <a:effectLst/>
                <a:latin typeface="Calibri" panose="020F0502020204030204" pitchFamily="34" charset="0"/>
                <a:ea typeface="Times New Roman" panose="02020603050405020304" pitchFamily="18" charset="0"/>
              </a:rPr>
              <a:t>             F=5.1 mm (WIDE) to 51 mm (TELE) </a:t>
            </a:r>
            <a:br>
              <a:rPr lang="en-US" sz="1500" dirty="0" smtClean="0">
                <a:solidFill>
                  <a:srgbClr val="00B050"/>
                </a:solidFill>
                <a:effectLst/>
                <a:latin typeface="Calibri" panose="020F0502020204030204" pitchFamily="34" charset="0"/>
                <a:ea typeface="Times New Roman" panose="02020603050405020304" pitchFamily="18" charset="0"/>
              </a:rPr>
            </a:br>
            <a:r>
              <a:rPr lang="en-US" sz="1500" dirty="0" smtClean="0">
                <a:solidFill>
                  <a:srgbClr val="00B050"/>
                </a:solidFill>
                <a:effectLst/>
                <a:latin typeface="Calibri" panose="020F0502020204030204" pitchFamily="34" charset="0"/>
                <a:ea typeface="Times New Roman" panose="02020603050405020304" pitchFamily="18" charset="0"/>
              </a:rPr>
              <a:t>             Zoom movement speed</a:t>
            </a:r>
            <a:br>
              <a:rPr lang="en-US" sz="1500" dirty="0" smtClean="0">
                <a:solidFill>
                  <a:srgbClr val="00B050"/>
                </a:solidFill>
                <a:effectLst/>
                <a:latin typeface="Calibri" panose="020F0502020204030204" pitchFamily="34" charset="0"/>
                <a:ea typeface="Times New Roman" panose="02020603050405020304" pitchFamily="18" charset="0"/>
              </a:rPr>
            </a:br>
            <a:r>
              <a:rPr lang="en-US" sz="1500" dirty="0" smtClean="0">
                <a:solidFill>
                  <a:srgbClr val="00B050"/>
                </a:solidFill>
                <a:effectLst/>
                <a:latin typeface="Calibri" panose="020F0502020204030204" pitchFamily="34" charset="0"/>
                <a:ea typeface="Times New Roman" panose="02020603050405020304" pitchFamily="18" charset="0"/>
              </a:rPr>
              <a:t>             Optical WIDE/Optical TELE       1.0 sec</a:t>
            </a:r>
            <a:br>
              <a:rPr lang="en-US" sz="1500" dirty="0" smtClean="0">
                <a:solidFill>
                  <a:srgbClr val="00B050"/>
                </a:solidFill>
                <a:effectLst/>
                <a:latin typeface="Calibri" panose="020F0502020204030204" pitchFamily="34" charset="0"/>
                <a:ea typeface="Times New Roman" panose="02020603050405020304" pitchFamily="18" charset="0"/>
              </a:rPr>
            </a:br>
            <a:r>
              <a:rPr lang="en-US" sz="1500" dirty="0" smtClean="0">
                <a:solidFill>
                  <a:srgbClr val="00B050"/>
                </a:solidFill>
                <a:effectLst/>
                <a:latin typeface="Calibri" panose="020F0502020204030204" pitchFamily="34" charset="0"/>
                <a:ea typeface="Times New Roman" panose="02020603050405020304" pitchFamily="18" charset="0"/>
              </a:rPr>
              <a:t>             Optical WIDE/Digital 4x TELE   1.5 sec</a:t>
            </a:r>
            <a:br>
              <a:rPr lang="en-US" sz="1500" dirty="0" smtClean="0">
                <a:solidFill>
                  <a:srgbClr val="00B050"/>
                </a:solidFill>
                <a:effectLst/>
                <a:latin typeface="Calibri" panose="020F0502020204030204" pitchFamily="34" charset="0"/>
                <a:ea typeface="Times New Roman" panose="02020603050405020304" pitchFamily="18" charset="0"/>
              </a:rPr>
            </a:br>
            <a:r>
              <a:rPr lang="en-US" sz="1500" dirty="0" smtClean="0">
                <a:solidFill>
                  <a:srgbClr val="00B050"/>
                </a:solidFill>
                <a:effectLst/>
                <a:latin typeface="Calibri" panose="020F0502020204030204" pitchFamily="34" charset="0"/>
                <a:ea typeface="Times New Roman" panose="02020603050405020304" pitchFamily="18" charset="0"/>
              </a:rPr>
              <a:t>             Digital WIDE/Digital 4x TELE    0.5 sec</a:t>
            </a:r>
            <a:br>
              <a:rPr lang="en-US" sz="1500" dirty="0" smtClean="0">
                <a:solidFill>
                  <a:srgbClr val="00B050"/>
                </a:solidFill>
                <a:effectLst/>
                <a:latin typeface="Calibri" panose="020F0502020204030204" pitchFamily="34" charset="0"/>
                <a:ea typeface="Times New Roman" panose="02020603050405020304" pitchFamily="18" charset="0"/>
              </a:rPr>
            </a:br>
            <a:r>
              <a:rPr lang="en-US" sz="1500" dirty="0" smtClean="0">
                <a:solidFill>
                  <a:srgbClr val="00B050"/>
                </a:solidFill>
                <a:effectLst/>
                <a:latin typeface="Calibri" panose="020F0502020204030204" pitchFamily="34" charset="0"/>
                <a:ea typeface="Times New Roman" panose="02020603050405020304" pitchFamily="18" charset="0"/>
              </a:rPr>
              <a:t>             Focus Movement °° to Near     0.1 sec</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Digital zoom - 12x (120x with optical zoom)</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Angle of view (H) - 50 degree (WIDE end) to 5.4 degree (TELE end)</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Min. object distance -	10 mm (WIDE end), 800 mm (TELE end)</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Min. illumination (Typical) - 12 lux (F1.8) with 50 IRE </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228600">
              <a:spcAft>
                <a:spcPts val="0"/>
              </a:spcAft>
            </a:pPr>
            <a:r>
              <a:rPr lang="en-US" sz="1500" dirty="0" smtClean="0">
                <a:solidFill>
                  <a:srgbClr val="00B050"/>
                </a:solidFill>
                <a:effectLst/>
                <a:latin typeface="Calibri" panose="020F0502020204030204" pitchFamily="34" charset="0"/>
                <a:ea typeface="Times New Roman" panose="02020603050405020304" pitchFamily="18" charset="0"/>
              </a:rPr>
              <a:t>                                                         1.0 lux ICR On (F1.8) with 50 IRE</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S/N ratio - 50 dB or more</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Electronic shutter speed - 1/2 to 1/10000 sec. (21 steps)</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White balance	 - AUTO, WB/Indoor/Outdoor/One Push  WB/Manual WB</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Gain - Auto/Manual (-3 to +18 dB, 8 steps)</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AE control - Full Auto/Shutter Priority/Iris                               Priority/Manual/Bright/Spot AE</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Exposure compensation - ± 10.5 dB (15 steps in a unit of 1.5 dB)</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Aperture control - 16 steps</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Picture effect - Black &amp; white, still image (frozen)</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Focus - Full Manual / Auto (Normal AF/ Interval AF/ Zoom Trigger AF)                                       </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Camera Control interface - External communications via Medical Secure i2i wireless interface.</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Storage temperature/Humidity - -20 to 60°C (-4 to 140°F)/20 to 95%</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Operating temperature/Humidity - 0 to 45°C (32 to 113°F)/20 to 80%</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US" sz="1500" dirty="0" smtClean="0">
                <a:solidFill>
                  <a:srgbClr val="00B050"/>
                </a:solidFill>
                <a:effectLst/>
                <a:latin typeface="Calibri" panose="020F0502020204030204" pitchFamily="34" charset="0"/>
                <a:ea typeface="Times New Roman" panose="02020603050405020304" pitchFamily="18" charset="0"/>
              </a:rPr>
              <a:t>Power requirements/Power consumption - 6 to 12 V DC/4.8 W. Powered from OT light medical safety power supply. Fully powered during emergency battery operation</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15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15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6739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klsmartin.com/uploads/tx_templavoila/TFT-Monitorhalter_FS.jpg"/>
          <p:cNvPicPr/>
          <p:nvPr/>
        </p:nvPicPr>
        <p:blipFill>
          <a:blip r:embed="rId2">
            <a:extLst>
              <a:ext uri="{28A0092B-C50C-407E-A947-70E740481C1C}">
                <a14:useLocalDpi xmlns:a14="http://schemas.microsoft.com/office/drawing/2010/main" val="0"/>
              </a:ext>
            </a:extLst>
          </a:blip>
          <a:srcRect/>
          <a:stretch>
            <a:fillRect/>
          </a:stretch>
        </p:blipFill>
        <p:spPr bwMode="auto">
          <a:xfrm>
            <a:off x="2237376" y="2889658"/>
            <a:ext cx="6163310" cy="3081655"/>
          </a:xfrm>
          <a:prstGeom prst="rect">
            <a:avLst/>
          </a:prstGeom>
          <a:noFill/>
          <a:ln>
            <a:noFill/>
          </a:ln>
        </p:spPr>
      </p:pic>
      <p:sp>
        <p:nvSpPr>
          <p:cNvPr id="3" name="Rectangle 2"/>
          <p:cNvSpPr/>
          <p:nvPr/>
        </p:nvSpPr>
        <p:spPr>
          <a:xfrm>
            <a:off x="619125" y="191585"/>
            <a:ext cx="11017704" cy="2308324"/>
          </a:xfrm>
          <a:prstGeom prst="rect">
            <a:avLst/>
          </a:prstGeom>
        </p:spPr>
        <p:txBody>
          <a:bodyPr wrap="square">
            <a:spAutoFit/>
          </a:bodyPr>
          <a:lstStyle/>
          <a:p>
            <a:pPr>
              <a:spcAft>
                <a:spcPts val="0"/>
              </a:spcAft>
            </a:pPr>
            <a:r>
              <a:rPr lang="en-US" sz="2400" b="1" u="sng" dirty="0" smtClean="0">
                <a:effectLst/>
                <a:latin typeface="Calibri" panose="020F0502020204030204" pitchFamily="34" charset="0"/>
                <a:ea typeface="Times New Roman" panose="02020603050405020304" pitchFamily="18" charset="0"/>
              </a:rPr>
              <a:t>HD Monitor </a:t>
            </a:r>
            <a:endParaRPr lang="en-IN" sz="2400" dirty="0" smtClean="0">
              <a:effectLst/>
              <a:latin typeface="Times New Roman" panose="02020603050405020304" pitchFamily="18" charset="0"/>
              <a:ea typeface="Times New Roman" panose="02020603050405020304" pitchFamily="18" charset="0"/>
            </a:endParaRPr>
          </a:p>
          <a:p>
            <a:pPr>
              <a:spcAft>
                <a:spcPts val="0"/>
              </a:spcAft>
            </a:pPr>
            <a:r>
              <a:rPr lang="en-US" sz="2400" b="1" u="none" strike="noStrike" dirty="0" smtClean="0">
                <a:effectLst/>
                <a:latin typeface="Calibri" panose="020F0502020204030204" pitchFamily="34" charset="0"/>
                <a:ea typeface="Times New Roman" panose="02020603050405020304" pitchFamily="18" charset="0"/>
              </a:rPr>
              <a:t> </a:t>
            </a:r>
            <a:endParaRPr lang="en-IN" sz="2400" dirty="0" smtClean="0">
              <a:effectLst/>
              <a:latin typeface="Times New Roman" panose="02020603050405020304" pitchFamily="18" charset="0"/>
              <a:ea typeface="Times New Roman" panose="02020603050405020304" pitchFamily="18" charset="0"/>
            </a:endParaRPr>
          </a:p>
          <a:p>
            <a:pPr algn="just">
              <a:spcAft>
                <a:spcPts val="0"/>
              </a:spcAft>
            </a:pPr>
            <a:r>
              <a:rPr lang="en-US" sz="2400" dirty="0" smtClean="0">
                <a:effectLst/>
                <a:latin typeface="Calibri" panose="020F0502020204030204" pitchFamily="34" charset="0"/>
                <a:ea typeface="Times New Roman" panose="02020603050405020304" pitchFamily="18" charset="0"/>
              </a:rPr>
              <a:t> </a:t>
            </a:r>
            <a:r>
              <a:rPr lang="en-US" sz="2400" dirty="0" smtClean="0">
                <a:solidFill>
                  <a:srgbClr val="00B050"/>
                </a:solidFill>
                <a:effectLst/>
                <a:latin typeface="Calibri" panose="020F0502020204030204" pitchFamily="34" charset="0"/>
                <a:ea typeface="Times New Roman" panose="02020603050405020304" pitchFamily="18" charset="0"/>
              </a:rPr>
              <a:t>High Definition with dimension of 22”. Monitor medically approved with easy controls via OSD Jog wheel interface</a:t>
            </a:r>
            <a:endParaRPr lang="en-IN" sz="24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400" dirty="0" smtClean="0">
                <a:solidFill>
                  <a:srgbClr val="00B050"/>
                </a:solidFill>
                <a:effectLst/>
                <a:latin typeface="Calibri" panose="020F0502020204030204" pitchFamily="34" charset="0"/>
                <a:ea typeface="Times New Roman" panose="02020603050405020304" pitchFamily="18" charset="0"/>
              </a:rPr>
              <a:t> Edge to edge non-reflecting glass surface making it hygienic and easy to clean.</a:t>
            </a:r>
            <a:endParaRPr lang="en-IN" sz="24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400" dirty="0" smtClean="0">
                <a:solidFill>
                  <a:srgbClr val="00B050"/>
                </a:solidFill>
                <a:effectLst/>
                <a:latin typeface="Calibri" panose="020F0502020204030204" pitchFamily="34" charset="0"/>
                <a:ea typeface="Times New Roman" panose="02020603050405020304" pitchFamily="18" charset="0"/>
              </a:rPr>
              <a:t> </a:t>
            </a:r>
            <a:endParaRPr lang="en-IN" sz="24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3446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372" y="234859"/>
            <a:ext cx="6738258" cy="6247864"/>
          </a:xfrm>
          <a:prstGeom prst="rect">
            <a:avLst/>
          </a:prstGeom>
        </p:spPr>
        <p:txBody>
          <a:bodyPr wrap="square">
            <a:spAutoFit/>
          </a:bodyPr>
          <a:lstStyle/>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rPr>
              <a:t>The monitor conform to the following parameters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rPr>
              <a:t>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Screen Design - True Flat design with edge</a:t>
            </a:r>
          </a:p>
          <a:p>
            <a:pPr lvl="0" algn="just">
              <a:spcAft>
                <a:spcPts val="0"/>
              </a:spcAft>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 to edge wipe clean protection glass with AG coating</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User Controls - Jog wheel control and On screen</a:t>
            </a:r>
          </a:p>
          <a:p>
            <a:pPr lvl="0" algn="just">
              <a:spcAft>
                <a:spcPts val="0"/>
              </a:spcAft>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 GUI</a:t>
            </a:r>
            <a:r>
              <a:rPr lang="en-IN" sz="2000" dirty="0">
                <a:solidFill>
                  <a:srgbClr val="00B050"/>
                </a:solidFill>
                <a:latin typeface="Times New Roman" panose="02020603050405020304" pitchFamily="18" charset="0"/>
                <a:ea typeface="Times New Roman" panose="02020603050405020304" pitchFamily="18" charset="0"/>
              </a:rPr>
              <a:t> </a:t>
            </a:r>
            <a:r>
              <a:rPr lang="en-IN" sz="2000" dirty="0" smtClean="0">
                <a:solidFill>
                  <a:srgbClr val="00B050"/>
                </a:solidFill>
                <a:effectLst/>
                <a:latin typeface="Calibri" panose="020F0502020204030204" pitchFamily="34" charset="0"/>
                <a:ea typeface="Times New Roman" panose="02020603050405020304" pitchFamily="18" charset="0"/>
              </a:rPr>
              <a:t>Size - 21.5” / 54.6 cm</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Panel backlight - LED</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Aspect ratio - 16:9</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Active area (H × V) - 476.5 × 268.11 mm</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Resolution - 1920 × 1080</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Pixel pitch - 0.248 × 0.248</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Display colours - 16.7 M</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Luminance/Brightness - 300 cd/m2 typ.</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Contrast ratio	- 5000:1</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Viewing angle (H × V)	- 178° / 178°</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Response time typ. - 16 </a:t>
            </a:r>
            <a:r>
              <a:rPr lang="en-IN" sz="2000" dirty="0" err="1" smtClean="0">
                <a:solidFill>
                  <a:srgbClr val="00B050"/>
                </a:solidFill>
                <a:effectLst/>
                <a:latin typeface="Calibri" panose="020F0502020204030204" pitchFamily="34" charset="0"/>
                <a:ea typeface="Times New Roman" panose="02020603050405020304" pitchFamily="18" charset="0"/>
              </a:rPr>
              <a:t>ms</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Video Input Ports - HD-SDI (3G), DVI</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Power consumption - ~30 W</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Dimensions (W × H × D) - 537.4 × 384.4 × 175.0 mm</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Temperature operating - +10 °C to +40 °C</a:t>
            </a:r>
            <a:endParaRPr lang="en-IN" sz="2000"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987143" y="833068"/>
            <a:ext cx="6096000" cy="3139321"/>
          </a:xfrm>
          <a:prstGeom prst="rect">
            <a:avLst/>
          </a:prstGeom>
        </p:spPr>
        <p:txBody>
          <a:bodyPr>
            <a:spAutoFit/>
          </a:bodyPr>
          <a:lstStyle/>
          <a:p>
            <a:pPr marL="342900" lvl="0" indent="-342900">
              <a:spcAft>
                <a:spcPts val="0"/>
              </a:spcAft>
              <a:buFont typeface="Symbol" panose="05050102010706020507" pitchFamily="18" charset="2"/>
              <a:buChar char=""/>
              <a:tabLst>
                <a:tab pos="457200" algn="l"/>
              </a:tabLst>
            </a:pPr>
            <a:r>
              <a:rPr lang="en-IN" sz="2000" dirty="0" smtClean="0">
                <a:effectLst/>
                <a:latin typeface="Calibri" panose="020F0502020204030204" pitchFamily="34" charset="0"/>
                <a:ea typeface="Times New Roman" panose="02020603050405020304" pitchFamily="18" charset="0"/>
              </a:rPr>
              <a:t>Humidity </a:t>
            </a:r>
            <a:r>
              <a:rPr lang="en-IN" sz="2000" dirty="0" smtClean="0">
                <a:solidFill>
                  <a:srgbClr val="00B050"/>
                </a:solidFill>
                <a:effectLst/>
                <a:latin typeface="Calibri" panose="020F0502020204030204" pitchFamily="34" charset="0"/>
                <a:ea typeface="Times New Roman" panose="02020603050405020304" pitchFamily="18" charset="0"/>
              </a:rPr>
              <a:t>operating - 30 to 75 % RH</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Power supply - 24 VDC</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Mounting - VESA 100</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IN" sz="2000" dirty="0" smtClean="0">
                <a:solidFill>
                  <a:srgbClr val="00B050"/>
                </a:solidFill>
                <a:effectLst/>
                <a:latin typeface="Calibri" panose="020F0502020204030204" pitchFamily="34" charset="0"/>
                <a:ea typeface="Times New Roman" panose="02020603050405020304" pitchFamily="18" charset="0"/>
              </a:rPr>
              <a:t>Regulatory Compliance - EN 60601-1 3rd; UL60601-1 3rd, RoHS</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spcAft>
                <a:spcPts val="0"/>
              </a:spcAft>
            </a:pPr>
            <a:r>
              <a:rPr lang="en-IN" sz="2000" dirty="0" smtClean="0">
                <a:solidFill>
                  <a:srgbClr val="00B050"/>
                </a:solidFill>
                <a:effectLst/>
                <a:latin typeface="Calibri" panose="020F0502020204030204" pitchFamily="34" charset="0"/>
                <a:ea typeface="Times New Roman" panose="02020603050405020304" pitchFamily="18" charset="0"/>
              </a:rPr>
              <a:t>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spcAft>
                <a:spcPts val="0"/>
              </a:spcAft>
            </a:pPr>
            <a:r>
              <a:rPr lang="en-IN" dirty="0" smtClean="0">
                <a:solidFill>
                  <a:srgbClr val="00B050"/>
                </a:solidFill>
                <a:effectLst/>
                <a:latin typeface="Calibri" panose="020F0502020204030204" pitchFamily="34" charset="0"/>
                <a:ea typeface="Times New Roman" panose="02020603050405020304" pitchFamily="18" charset="0"/>
              </a:rPr>
              <a:t> </a:t>
            </a:r>
            <a:endParaRPr lang="en-IN"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5077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15" y="589861"/>
            <a:ext cx="10798628" cy="3293209"/>
          </a:xfrm>
          <a:prstGeom prst="rect">
            <a:avLst/>
          </a:prstGeom>
        </p:spPr>
        <p:txBody>
          <a:bodyPr wrap="square">
            <a:spAutoFit/>
          </a:bodyPr>
          <a:lstStyle/>
          <a:p>
            <a:pPr marR="3099435" lvl="0" algn="just">
              <a:spcAft>
                <a:spcPts val="0"/>
              </a:spcAft>
            </a:pPr>
            <a:r>
              <a:rPr lang="en-US" sz="2400" b="1" u="sng" spc="5"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S</a:t>
            </a:r>
            <a:r>
              <a:rPr lang="en-US" sz="2400" b="1" u="sng" spc="-5"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t</a:t>
            </a:r>
            <a:r>
              <a:rPr lang="en-US" sz="2400" b="1" u="sng"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or</a:t>
            </a:r>
            <a:r>
              <a:rPr lang="en-US" sz="2400" b="1" u="sng" spc="5"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a</a:t>
            </a:r>
            <a:r>
              <a:rPr lang="en-US" sz="2400" b="1" u="sng"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ge Uni</a:t>
            </a:r>
            <a:r>
              <a:rPr lang="en-US" sz="2400" b="1" u="sng" spc="-5"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t</a:t>
            </a:r>
            <a:r>
              <a:rPr lang="en-US" sz="2400" b="1" u="sng"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a:t>
            </a:r>
            <a:r>
              <a:rPr lang="en-US" sz="2400" b="1" u="sng" spc="10" dirty="0" smtClean="0">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2400" u="sng" dirty="0" smtClean="0">
              <a:effectLst/>
              <a:latin typeface="Times New Roman" panose="02020603050405020304" pitchFamily="18" charset="0"/>
              <a:ea typeface="Times New Roman" panose="02020603050405020304" pitchFamily="18" charset="0"/>
            </a:endParaRPr>
          </a:p>
          <a:p>
            <a:pPr algn="just">
              <a:spcAft>
                <a:spcPts val="0"/>
              </a:spcAft>
            </a:pPr>
            <a:r>
              <a:rPr lang="en-US" sz="2400" kern="1600" spc="1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kern="1600" spc="10" dirty="0" smtClean="0">
                <a:effectLst/>
                <a:latin typeface="Calibri" panose="020F0502020204030204" pitchFamily="34" charset="0"/>
                <a:ea typeface="Times New Roman" panose="02020603050405020304" pitchFamily="18" charset="0"/>
                <a:cs typeface="Arial" panose="020B0604020202020204" pitchFamily="34" charset="0"/>
              </a:rPr>
              <a:t>Storage cabinet of dimension 2100</a:t>
            </a:r>
            <a:r>
              <a:rPr lang="en-US" sz="2000" dirty="0" smtClean="0">
                <a:solidFill>
                  <a:srgbClr val="000000"/>
                </a:solidFill>
                <a:effectLst/>
                <a:latin typeface="Times New Roman" panose="02020603050405020304" pitchFamily="18" charset="0"/>
                <a:ea typeface="Times New Roman" panose="02020603050405020304" pitchFamily="18" charset="0"/>
              </a:rPr>
              <a:t> x 900 x 600 (HxWxD) mm</a:t>
            </a:r>
            <a:endParaRPr lang="en-IN"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0000"/>
                </a:solidFill>
                <a:effectLst/>
                <a:latin typeface="Times New Roman" panose="02020603050405020304" pitchFamily="18" charset="0"/>
                <a:ea typeface="Times New Roman" panose="02020603050405020304" pitchFamily="18" charset="0"/>
              </a:rPr>
              <a:t> </a:t>
            </a:r>
            <a:endParaRPr lang="en-IN" sz="20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kern="1600" spc="10"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The storage cabinet shall be made of SS specification, same as used for wall panel,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kern="1600" spc="1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sz="20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kern="1600" spc="10" dirty="0" smtClean="0">
                <a:effectLst/>
                <a:latin typeface="Calibri" panose="020F0502020204030204" pitchFamily="34" charset="0"/>
                <a:ea typeface="Times New Roman" panose="02020603050405020304" pitchFamily="18" charset="0"/>
                <a:cs typeface="Arial" panose="020B0604020202020204" pitchFamily="34" charset="0"/>
              </a:rPr>
              <a:t>The door panels of the cabinet shall be in Stainless steel &amp; partly in tempered glass.  </a:t>
            </a:r>
            <a:endParaRPr lang="en-IN"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kern="1600" spc="10"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sz="20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kern="1600" spc="10" dirty="0" smtClean="0">
                <a:effectLst/>
                <a:latin typeface="Calibri" panose="020F0502020204030204" pitchFamily="34" charset="0"/>
                <a:ea typeface="Times New Roman" panose="02020603050405020304" pitchFamily="18" charset="0"/>
                <a:cs typeface="Arial" panose="020B0604020202020204" pitchFamily="34" charset="0"/>
              </a:rPr>
              <a:t>The storage Cabinet should have 4 trays. </a:t>
            </a:r>
            <a:r>
              <a:rPr lang="en-US" sz="2000" dirty="0" smtClean="0">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sz="2000" dirty="0">
              <a:effectLst/>
              <a:latin typeface="Times New Roman" panose="02020603050405020304" pitchFamily="18" charset="0"/>
              <a:ea typeface="Times New Roman" panose="02020603050405020304" pitchFamily="18" charset="0"/>
            </a:endParaRPr>
          </a:p>
        </p:txBody>
      </p:sp>
      <p:pic>
        <p:nvPicPr>
          <p:cNvPr id="5124" name="Picture 4" descr="Storage Cabinets - Case Go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5" y="4021782"/>
            <a:ext cx="6078680" cy="2580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torage Cabinets - Case G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82" y="3883070"/>
            <a:ext cx="4629727" cy="262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142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465968"/>
            <a:ext cx="11680372" cy="3323987"/>
          </a:xfrm>
          <a:prstGeom prst="rect">
            <a:avLst/>
          </a:prstGeom>
        </p:spPr>
        <p:txBody>
          <a:bodyPr wrap="square">
            <a:spAutoFit/>
          </a:bodyPr>
          <a:lstStyle/>
          <a:p>
            <a:pPr lvl="0" algn="just">
              <a:spcAft>
                <a:spcPts val="0"/>
              </a:spcAft>
            </a:pPr>
            <a:r>
              <a:rPr lang="en-US" sz="2400" b="1" u="sng" dirty="0" smtClean="0">
                <a:effectLst/>
                <a:latin typeface="Calibri" panose="020F0502020204030204" pitchFamily="34" charset="0"/>
                <a:ea typeface="Times New Roman" panose="02020603050405020304" pitchFamily="18" charset="0"/>
                <a:cs typeface="Segoe UI" panose="020B0502040204020203" pitchFamily="34" charset="0"/>
              </a:rPr>
              <a:t> Scrub Station: </a:t>
            </a:r>
            <a:endParaRPr lang="en-IN" sz="2400" u="sng" dirty="0" smtClean="0">
              <a:effectLst/>
              <a:latin typeface="Times New Roman" panose="02020603050405020304" pitchFamily="18" charset="0"/>
              <a:ea typeface="Times New Roman" panose="02020603050405020304" pitchFamily="18" charset="0"/>
            </a:endParaRPr>
          </a:p>
          <a:p>
            <a:pPr marL="457200" algn="just">
              <a:spcAft>
                <a:spcPts val="0"/>
              </a:spcAft>
            </a:pPr>
            <a:r>
              <a:rPr lang="en-US" sz="2400" b="1"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sz="2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400" dirty="0" smtClean="0">
                <a:effectLst/>
                <a:latin typeface="Calibri" panose="020F0502020204030204" pitchFamily="34" charset="0"/>
                <a:ea typeface="Times New Roman" panose="02020603050405020304" pitchFamily="18" charset="0"/>
                <a:cs typeface="Segoe UI" panose="020B0502040204020203" pitchFamily="34" charset="0"/>
              </a:rPr>
              <a:t>Two bay scrub station shall be made of stainless steel Material-Nr. 1.4301, SS 304 grade with minimum 1.25mm thickness.  </a:t>
            </a:r>
            <a:endParaRPr lang="en-IN" sz="2400" dirty="0" smtClean="0">
              <a:effectLst/>
              <a:latin typeface="Times New Roman" panose="02020603050405020304" pitchFamily="18" charset="0"/>
              <a:ea typeface="Times New Roman" panose="02020603050405020304" pitchFamily="18" charset="0"/>
            </a:endParaRPr>
          </a:p>
          <a:p>
            <a:pPr algn="just">
              <a:spcAft>
                <a:spcPts val="0"/>
              </a:spcAft>
            </a:pPr>
            <a:r>
              <a:rPr lang="en-US" sz="2400"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sz="2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400" dirty="0" smtClean="0">
                <a:effectLst/>
                <a:latin typeface="Calibri" panose="020F0502020204030204" pitchFamily="34" charset="0"/>
                <a:ea typeface="Times New Roman" panose="02020603050405020304" pitchFamily="18" charset="0"/>
                <a:cs typeface="Segoe UI" panose="020B0502040204020203" pitchFamily="34" charset="0"/>
              </a:rPr>
              <a:t>Each sink of the scrub station have two soap dispensers and a tap operated with an independent optical sensor with timer mode. The tap have an automatic mixer for hot &amp; cold water through a temperature regulator. </a:t>
            </a:r>
            <a:endParaRPr lang="en-IN" sz="2400"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a:effectLst/>
              <a:latin typeface="Times New Roman" panose="02020603050405020304" pitchFamily="18" charset="0"/>
              <a:ea typeface="Times New Roman" panose="02020603050405020304" pitchFamily="18" charset="0"/>
            </a:endParaRPr>
          </a:p>
        </p:txBody>
      </p:sp>
      <p:pic>
        <p:nvPicPr>
          <p:cNvPr id="6146" name="Picture 2" descr="Image result for scrub s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645" y="3789955"/>
            <a:ext cx="3260725" cy="236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26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90" y="561110"/>
            <a:ext cx="9445128" cy="4524315"/>
          </a:xfrm>
          <a:prstGeom prst="rect">
            <a:avLst/>
          </a:prstGeom>
        </p:spPr>
        <p:txBody>
          <a:bodyPr wrap="square">
            <a:spAutoFit/>
          </a:bodyPr>
          <a:lstStyle/>
          <a:p>
            <a:pPr lvl="0" algn="just">
              <a:spcAft>
                <a:spcPts val="0"/>
              </a:spcAft>
            </a:pPr>
            <a:r>
              <a:rPr lang="en-US" sz="2400" b="1" u="sng" dirty="0" smtClean="0">
                <a:effectLst/>
                <a:latin typeface="Calibri" panose="020F0502020204030204" pitchFamily="34" charset="0"/>
                <a:ea typeface="Times New Roman" panose="02020603050405020304" pitchFamily="18" charset="0"/>
                <a:cs typeface="Segoe UI" panose="020B0502040204020203" pitchFamily="34" charset="0"/>
              </a:rPr>
              <a:t>Pass Through Box </a:t>
            </a:r>
            <a:endParaRPr lang="en-IN" sz="2400" u="sng" dirty="0" smtClean="0">
              <a:effectLst/>
              <a:latin typeface="Times New Roman" panose="02020603050405020304" pitchFamily="18" charset="0"/>
              <a:ea typeface="Times New Roman" panose="02020603050405020304" pitchFamily="18" charset="0"/>
            </a:endParaRPr>
          </a:p>
          <a:p>
            <a:pPr algn="just">
              <a:spcAft>
                <a:spcPts val="0"/>
              </a:spcAft>
            </a:pPr>
            <a:r>
              <a:rPr lang="en-US" sz="2400" b="1" u="none" strike="noStrike"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sz="24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smtClean="0">
                <a:solidFill>
                  <a:srgbClr val="000000"/>
                </a:solidFill>
                <a:effectLst/>
                <a:latin typeface="Calibri" panose="020F0502020204030204" pitchFamily="34" charset="0"/>
                <a:ea typeface="Times New Roman" panose="02020603050405020304" pitchFamily="18" charset="0"/>
              </a:rPr>
              <a:t>Pass Through box of dimension 600mm (width) x 600 mm (Height) x 600mm (Depth). </a:t>
            </a:r>
            <a:endParaRPr lang="en-IN"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rPr>
              <a:t> </a:t>
            </a:r>
            <a:endParaRPr lang="en-IN" sz="20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smtClean="0">
                <a:solidFill>
                  <a:srgbClr val="00B050"/>
                </a:solidFill>
                <a:effectLst/>
                <a:latin typeface="Calibri" panose="020F0502020204030204" pitchFamily="34" charset="0"/>
                <a:ea typeface="Times New Roman" panose="02020603050405020304" pitchFamily="18" charset="0"/>
              </a:rPr>
              <a:t>Made of SS 1.4301 (304 grades), thickness of the sheet to be used is 1.25 mm.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rPr>
              <a:t>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smtClean="0">
                <a:solidFill>
                  <a:srgbClr val="000000"/>
                </a:solidFill>
                <a:effectLst/>
                <a:latin typeface="Calibri" panose="020F0502020204030204" pitchFamily="34" charset="0"/>
                <a:ea typeface="Times New Roman" panose="02020603050405020304" pitchFamily="18" charset="0"/>
              </a:rPr>
              <a:t>The door panels of Stainless steel and partly in glass. </a:t>
            </a:r>
            <a:endParaRPr lang="en-IN" sz="2000" dirty="0" smtClean="0">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0000"/>
                </a:solidFill>
                <a:effectLst/>
                <a:latin typeface="Calibri" panose="020F0502020204030204" pitchFamily="34" charset="0"/>
                <a:ea typeface="Times New Roman" panose="02020603050405020304" pitchFamily="18" charset="0"/>
              </a:rPr>
              <a:t> </a:t>
            </a:r>
            <a:endParaRPr lang="en-IN" sz="20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2000" dirty="0" smtClean="0">
                <a:solidFill>
                  <a:srgbClr val="00B050"/>
                </a:solidFill>
                <a:effectLst/>
                <a:latin typeface="Calibri" panose="020F0502020204030204" pitchFamily="34" charset="0"/>
                <a:ea typeface="Times New Roman" panose="02020603050405020304" pitchFamily="18" charset="0"/>
              </a:rPr>
              <a:t>Both doors electro-mechanically interlocked so that only one side door could be opened at a time.</a:t>
            </a:r>
            <a:r>
              <a:rPr lang="en-US" sz="20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sz="20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2000"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sz="2000" dirty="0">
              <a:solidFill>
                <a:srgbClr val="00B050"/>
              </a:solidFill>
              <a:effectLst/>
              <a:latin typeface="Times New Roman" panose="02020603050405020304" pitchFamily="18" charset="0"/>
              <a:ea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209" y="222973"/>
            <a:ext cx="2175164" cy="457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1209"/>
            <a:ext cx="10515600" cy="4087368"/>
          </a:xfrm>
        </p:spPr>
        <p:txBody>
          <a:bodyPr>
            <a:normAutofit/>
          </a:bodyPr>
          <a:lstStyle/>
          <a:p>
            <a:r>
              <a:rPr lang="en-US" b="1" dirty="0"/>
              <a:t>VARIOUS COMPONENTS OF MODULAR AND SEMI MODULAR OT </a:t>
            </a:r>
            <a:endParaRPr lang="en-IN" dirty="0"/>
          </a:p>
          <a:p>
            <a:pPr marL="0" indent="0">
              <a:buNone/>
            </a:pPr>
            <a:r>
              <a:rPr lang="en-US" dirty="0" smtClean="0"/>
              <a:t> </a:t>
            </a:r>
            <a:endParaRPr lang="en-IN" dirty="0"/>
          </a:p>
          <a:p>
            <a:pPr lvl="0"/>
            <a:r>
              <a:rPr lang="en-US" sz="2400" b="1" u="sng" dirty="0"/>
              <a:t>Antistatic Flooring - ESD vinyl </a:t>
            </a:r>
            <a:endParaRPr lang="en-IN" sz="2400" u="sng" dirty="0"/>
          </a:p>
          <a:p>
            <a:pPr marL="0" indent="0">
              <a:buNone/>
            </a:pPr>
            <a:r>
              <a:rPr lang="en-US" sz="2400" b="1" dirty="0"/>
              <a:t> </a:t>
            </a:r>
            <a:r>
              <a:rPr lang="en-US" sz="2400" dirty="0" smtClean="0"/>
              <a:t>  </a:t>
            </a:r>
            <a:r>
              <a:rPr lang="en-US" sz="2400" dirty="0"/>
              <a:t>The flooring confirm to following standards </a:t>
            </a:r>
            <a:endParaRPr lang="en-IN" sz="2400" dirty="0"/>
          </a:p>
          <a:p>
            <a:pPr lvl="0"/>
            <a:r>
              <a:rPr lang="en-US" sz="2400" dirty="0"/>
              <a:t>EN 1081/IEC 613404, EN 1815 &amp; EN 12466.Solid vinyl tile (SVT)(2mm). </a:t>
            </a:r>
            <a:endParaRPr lang="en-IN" sz="2400" dirty="0"/>
          </a:p>
          <a:p>
            <a:r>
              <a:rPr lang="en-US" sz="2400" dirty="0" smtClean="0"/>
              <a:t>2.00mm</a:t>
            </a:r>
            <a:r>
              <a:rPr lang="en-US" sz="2400" dirty="0"/>
              <a:t>, total weight </a:t>
            </a:r>
            <a:r>
              <a:rPr lang="en-US" sz="2400" dirty="0" smtClean="0"/>
              <a:t>3.0 </a:t>
            </a:r>
            <a:r>
              <a:rPr lang="en-US" sz="2400" dirty="0"/>
              <a:t>g/m2 polyurethane reinforced ,scratch resistant, fire resistant, chemical resistant , slip resistant, anti-fungi &amp; bacterial growth , dimensional stability ≤0.40%, static electrical charger &lt; 2Kv , impact sound reduction approx. +4bd, electrical resistant</a:t>
            </a:r>
            <a:r>
              <a:rPr lang="en-US" dirty="0"/>
              <a:t>. </a:t>
            </a:r>
            <a:endParaRPr lang="en-IN" dirty="0"/>
          </a:p>
          <a:p>
            <a:endParaRPr lang="en-IN" dirty="0"/>
          </a:p>
        </p:txBody>
      </p:sp>
      <p:pic>
        <p:nvPicPr>
          <p:cNvPr id="1026" name="Picture 2" descr="Image result for anti static floo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433" y="4434841"/>
            <a:ext cx="3195574" cy="2221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nti static flo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675" y="4544568"/>
            <a:ext cx="3552097" cy="222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61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190687"/>
            <a:ext cx="11887199" cy="6401753"/>
          </a:xfrm>
          <a:prstGeom prst="rect">
            <a:avLst/>
          </a:prstGeom>
        </p:spPr>
        <p:txBody>
          <a:bodyPr wrap="square">
            <a:spAutoFit/>
          </a:bodyPr>
          <a:lstStyle/>
          <a:p>
            <a:pPr lvl="0" algn="just">
              <a:spcAft>
                <a:spcPts val="0"/>
              </a:spcAft>
            </a:pPr>
            <a:r>
              <a:rPr lang="en-US" b="1" u="sng" dirty="0" smtClean="0">
                <a:effectLst/>
                <a:latin typeface="Calibri" panose="020F0502020204030204" pitchFamily="34" charset="0"/>
                <a:ea typeface="Times New Roman" panose="02020603050405020304" pitchFamily="18" charset="0"/>
                <a:cs typeface="Times New Roman" panose="02020603050405020304" pitchFamily="18" charset="0"/>
              </a:rPr>
              <a:t>HEPA Filter Air Outlets</a:t>
            </a:r>
            <a:endParaRPr lang="en-IN" u="sng"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en-US" b="1"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IN"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IN"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H13 grade, according to DIN EN 1822 standard complying with DIN 1946-4 standard, to be provided. </a:t>
            </a:r>
          </a:p>
          <a:p>
            <a:pPr algn="just">
              <a:spcAft>
                <a:spcPts val="0"/>
              </a:spcAft>
            </a:pPr>
            <a:r>
              <a:rPr lang="en-IN"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IN"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Each Air filter  capable to deliver 550m³/h air volume, pressure drop 130Pa</a:t>
            </a:r>
          </a:p>
          <a:p>
            <a:pPr algn="just">
              <a:spcAft>
                <a:spcPts val="0"/>
              </a:spcAft>
            </a:pPr>
            <a:r>
              <a:rPr lang="en-US"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N"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Filter Frame made of extruded aluminum &amp; factory testing for Leakage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Filters are fitted with a lip seal into an installation sub frame with two or four fixing points.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Equipped with a sealing integrity test facility, internal measuring tube, and pressure measurement point for monitoring the operating differential pressure. Suspension and pressure measurement points either at the side or at the top.</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Bef>
                <a:spcPts val="500"/>
              </a:spcBef>
              <a:spcAft>
                <a:spcPts val="50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Casing made of sheet steel, powder-coated RAL 9010, pure white</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Bef>
                <a:spcPts val="500"/>
              </a:spcBef>
              <a:spcAft>
                <a:spcPts val="50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diffusers made of sheet steel, powder-coated RAL 9010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Bef>
                <a:spcPts val="500"/>
              </a:spcBef>
              <a:spcAft>
                <a:spcPts val="50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Air-filter Outlet size:</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Bef>
                <a:spcPts val="500"/>
              </a:spcBef>
              <a:spcAft>
                <a:spcPts val="50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Nominal size: 625mm</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Bef>
                <a:spcPts val="500"/>
              </a:spcBef>
              <a:spcAft>
                <a:spcPts val="50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Connection diameter: 248mm</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spcBef>
                <a:spcPts val="500"/>
              </a:spcBef>
              <a:spcAft>
                <a:spcPts val="50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rPr>
              <a:t>Height of the casing: 384mm</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5594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64998614"/>
              </p:ext>
            </p:extLst>
          </p:nvPr>
        </p:nvGraphicFramePr>
        <p:xfrm>
          <a:off x="979713" y="1850569"/>
          <a:ext cx="10406744" cy="4593772"/>
        </p:xfrm>
        <a:graphic>
          <a:graphicData uri="http://schemas.openxmlformats.org/drawingml/2006/table">
            <a:tbl>
              <a:tblPr>
                <a:tableStyleId>{5C22544A-7EE6-4342-B048-85BDC9FD1C3A}</a:tableStyleId>
              </a:tblPr>
              <a:tblGrid>
                <a:gridCol w="3379874"/>
                <a:gridCol w="3513435"/>
                <a:gridCol w="3513435"/>
              </a:tblGrid>
              <a:tr h="686908">
                <a:tc>
                  <a:txBody>
                    <a:bodyPr/>
                    <a:lstStyle/>
                    <a:p>
                      <a:pPr algn="just">
                        <a:spcAft>
                          <a:spcPts val="0"/>
                        </a:spcAft>
                      </a:pPr>
                      <a:r>
                        <a:rPr lang="en-US" sz="2000" dirty="0">
                          <a:effectLst/>
                        </a:rPr>
                        <a:t>Description</a:t>
                      </a:r>
                      <a:endParaRPr lang="en-IN"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US" sz="2000">
                          <a:effectLst/>
                        </a:rPr>
                        <a:t>Plain Plates Survival Time</a:t>
                      </a:r>
                      <a:endParaRPr lang="en-IN"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en-US" sz="2000" dirty="0">
                          <a:effectLst/>
                        </a:rPr>
                        <a:t> Coating Killing Time</a:t>
                      </a:r>
                      <a:endParaRPr lang="en-IN" sz="2000" dirty="0">
                        <a:effectLst/>
                        <a:latin typeface="Times New Roman" panose="02020603050405020304" pitchFamily="18" charset="0"/>
                        <a:ea typeface="Times New Roman" panose="02020603050405020304" pitchFamily="18" charset="0"/>
                      </a:endParaRPr>
                    </a:p>
                  </a:txBody>
                  <a:tcPr marL="68580" marR="68580" marT="0" marB="0" anchor="ctr"/>
                </a:tc>
              </a:tr>
              <a:tr h="710339">
                <a:tc>
                  <a:txBody>
                    <a:bodyPr/>
                    <a:lstStyle/>
                    <a:p>
                      <a:pPr>
                        <a:spcAft>
                          <a:spcPts val="0"/>
                        </a:spcAft>
                      </a:pPr>
                      <a:r>
                        <a:rPr lang="en-US" sz="1600" dirty="0">
                          <a:effectLst/>
                        </a:rPr>
                        <a:t>Staphylococcus Aureus Type 80/8</a:t>
                      </a:r>
                      <a:endParaRPr lang="en-IN"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24Hrs</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rPr>
                        <a:t>1Hr</a:t>
                      </a:r>
                      <a:endParaRPr lang="en-IN" sz="1600" dirty="0">
                        <a:effectLst/>
                        <a:latin typeface="Times New Roman" panose="02020603050405020304" pitchFamily="18" charset="0"/>
                        <a:ea typeface="Times New Roman" panose="02020603050405020304" pitchFamily="18" charset="0"/>
                      </a:endParaRPr>
                    </a:p>
                  </a:txBody>
                  <a:tcPr marL="68580" marR="68580" marT="0" marB="0"/>
                </a:tc>
              </a:tr>
              <a:tr h="710339">
                <a:tc>
                  <a:txBody>
                    <a:bodyPr/>
                    <a:lstStyle/>
                    <a:p>
                      <a:pPr>
                        <a:spcAft>
                          <a:spcPts val="0"/>
                        </a:spcAft>
                      </a:pPr>
                      <a:r>
                        <a:rPr lang="en-US" sz="1600">
                          <a:effectLst/>
                        </a:rPr>
                        <a:t>Escherichia Coli NCTC 10418</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24Hrs</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1-2Hrs</a:t>
                      </a:r>
                      <a:endParaRPr lang="en-IN" sz="1600">
                        <a:effectLst/>
                        <a:latin typeface="Times New Roman" panose="02020603050405020304" pitchFamily="18" charset="0"/>
                        <a:ea typeface="Times New Roman" panose="02020603050405020304" pitchFamily="18" charset="0"/>
                      </a:endParaRPr>
                    </a:p>
                  </a:txBody>
                  <a:tcPr marL="68580" marR="68580" marT="0" marB="0"/>
                </a:tc>
              </a:tr>
              <a:tr h="710339">
                <a:tc>
                  <a:txBody>
                    <a:bodyPr/>
                    <a:lstStyle/>
                    <a:p>
                      <a:pPr>
                        <a:spcAft>
                          <a:spcPts val="0"/>
                        </a:spcAft>
                      </a:pPr>
                      <a:r>
                        <a:rPr lang="en-US" sz="1600">
                          <a:effectLst/>
                        </a:rPr>
                        <a:t>Pseudomonas Aeruginosa</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24Hrs</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4-5Hrs</a:t>
                      </a:r>
                      <a:endParaRPr lang="en-IN" sz="1600">
                        <a:effectLst/>
                        <a:latin typeface="Times New Roman" panose="02020603050405020304" pitchFamily="18" charset="0"/>
                        <a:ea typeface="Times New Roman" panose="02020603050405020304" pitchFamily="18" charset="0"/>
                      </a:endParaRPr>
                    </a:p>
                  </a:txBody>
                  <a:tcPr marL="68580" marR="68580" marT="0" marB="0"/>
                </a:tc>
              </a:tr>
              <a:tr h="710339">
                <a:tc>
                  <a:txBody>
                    <a:bodyPr/>
                    <a:lstStyle/>
                    <a:p>
                      <a:pPr>
                        <a:spcAft>
                          <a:spcPts val="0"/>
                        </a:spcAft>
                      </a:pPr>
                      <a:r>
                        <a:rPr lang="en-US" sz="1600">
                          <a:effectLst/>
                        </a:rPr>
                        <a:t>Beta Hemolytic Streptococcus</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5-24Hrs</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3Hrs</a:t>
                      </a:r>
                      <a:endParaRPr lang="en-IN" sz="1600">
                        <a:effectLst/>
                        <a:latin typeface="Times New Roman" panose="02020603050405020304" pitchFamily="18" charset="0"/>
                        <a:ea typeface="Times New Roman" panose="02020603050405020304" pitchFamily="18" charset="0"/>
                      </a:endParaRPr>
                    </a:p>
                  </a:txBody>
                  <a:tcPr marL="68580" marR="68580" marT="0" marB="0"/>
                </a:tc>
              </a:tr>
              <a:tr h="355169">
                <a:tc>
                  <a:txBody>
                    <a:bodyPr/>
                    <a:lstStyle/>
                    <a:p>
                      <a:pPr>
                        <a:spcAft>
                          <a:spcPts val="0"/>
                        </a:spcAft>
                      </a:pPr>
                      <a:r>
                        <a:rPr lang="en-US" sz="1600">
                          <a:effectLst/>
                        </a:rPr>
                        <a:t>Salmonella Typimurium</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24Hrs</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a:effectLst/>
                        </a:rPr>
                        <a:t>4-5Hrs</a:t>
                      </a:r>
                      <a:endParaRPr lang="en-IN" sz="1600">
                        <a:effectLst/>
                        <a:latin typeface="Times New Roman" panose="02020603050405020304" pitchFamily="18" charset="0"/>
                        <a:ea typeface="Times New Roman" panose="02020603050405020304" pitchFamily="18" charset="0"/>
                      </a:endParaRPr>
                    </a:p>
                  </a:txBody>
                  <a:tcPr marL="68580" marR="68580" marT="0" marB="0"/>
                </a:tc>
              </a:tr>
              <a:tr h="710339">
                <a:tc>
                  <a:txBody>
                    <a:bodyPr/>
                    <a:lstStyle/>
                    <a:p>
                      <a:pPr>
                        <a:spcAft>
                          <a:spcPts val="0"/>
                        </a:spcAft>
                      </a:pPr>
                      <a:r>
                        <a:rPr lang="en-US" sz="1600">
                          <a:effectLst/>
                        </a:rPr>
                        <a:t>Candida Albicans (Fungus)</a:t>
                      </a:r>
                      <a:endParaRPr lang="en-IN"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rPr>
                        <a:t>24Hrs</a:t>
                      </a:r>
                      <a:endParaRPr lang="en-IN"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1600" dirty="0">
                          <a:effectLst/>
                        </a:rPr>
                        <a:t>2-3Hrs</a:t>
                      </a:r>
                      <a:endParaRPr lang="en-IN"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144305" y="378450"/>
            <a:ext cx="1190338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Antibacterial wall paint</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rPr>
              <a:t> Following Killing Time for most commonly found microbes in Operation Theater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6037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operating theatre surgeon control panel"/>
          <p:cNvPicPr/>
          <p:nvPr/>
        </p:nvPicPr>
        <p:blipFill>
          <a:blip r:embed="rId2">
            <a:extLst>
              <a:ext uri="{28A0092B-C50C-407E-A947-70E740481C1C}">
                <a14:useLocalDpi xmlns:a14="http://schemas.microsoft.com/office/drawing/2010/main" val="0"/>
              </a:ext>
            </a:extLst>
          </a:blip>
          <a:srcRect/>
          <a:stretch>
            <a:fillRect/>
          </a:stretch>
        </p:blipFill>
        <p:spPr bwMode="auto">
          <a:xfrm>
            <a:off x="8579602" y="2276324"/>
            <a:ext cx="2621280" cy="1744980"/>
          </a:xfrm>
          <a:prstGeom prst="rect">
            <a:avLst/>
          </a:prstGeom>
          <a:noFill/>
          <a:ln>
            <a:noFill/>
          </a:ln>
        </p:spPr>
      </p:pic>
      <p:sp>
        <p:nvSpPr>
          <p:cNvPr id="4" name="Rectangle 3"/>
          <p:cNvSpPr/>
          <p:nvPr/>
        </p:nvSpPr>
        <p:spPr>
          <a:xfrm>
            <a:off x="233362" y="216472"/>
            <a:ext cx="8590597" cy="6986528"/>
          </a:xfrm>
          <a:prstGeom prst="rect">
            <a:avLst/>
          </a:prstGeom>
        </p:spPr>
        <p:txBody>
          <a:bodyPr wrap="square">
            <a:spAutoFit/>
          </a:bodyPr>
          <a:lstStyle/>
          <a:p>
            <a:pPr lvl="0"/>
            <a:r>
              <a:rPr lang="en-US" sz="1600" b="1" u="sng" dirty="0" smtClean="0"/>
              <a:t> Operation </a:t>
            </a:r>
            <a:r>
              <a:rPr lang="en-US" sz="1600" b="1" u="sng" dirty="0"/>
              <a:t>theatre control panel , surgeon control panel  </a:t>
            </a:r>
            <a:r>
              <a:rPr lang="en-IN" sz="1600" u="sng" dirty="0"/>
              <a:t/>
            </a:r>
            <a:br>
              <a:rPr lang="en-IN" sz="1600" u="sng" dirty="0"/>
            </a:br>
            <a:r>
              <a:rPr lang="en-US" sz="1600" b="1" dirty="0"/>
              <a:t> </a:t>
            </a:r>
            <a:r>
              <a:rPr lang="en-IN" sz="1600" dirty="0"/>
              <a:t/>
            </a:r>
            <a:br>
              <a:rPr lang="en-IN" sz="1600" dirty="0"/>
            </a:br>
            <a:r>
              <a:rPr lang="en-US" sz="1600" dirty="0"/>
              <a:t> </a:t>
            </a:r>
            <a:r>
              <a:rPr lang="en-US" sz="1600" dirty="0" smtClean="0"/>
              <a:t>All </a:t>
            </a:r>
            <a:r>
              <a:rPr lang="en-US" sz="1600" dirty="0"/>
              <a:t>the controls within the theatre should be located on a control panel mounted recessed in the theatre wall. The panel will incorporate all the necessary controls for the correct operation and monitoring of equipment and services within the operating theatre. Each control panel shall contain:</a:t>
            </a:r>
            <a:r>
              <a:rPr lang="en-IN" sz="1600" dirty="0"/>
              <a:t/>
            </a:r>
            <a:br>
              <a:rPr lang="en-IN" sz="1600" dirty="0"/>
            </a:br>
            <a:r>
              <a:rPr lang="en-US" sz="1600" dirty="0"/>
              <a:t> </a:t>
            </a:r>
            <a:endParaRPr lang="en-IN" sz="1600" dirty="0" smtClean="0"/>
          </a:p>
          <a:p>
            <a:pPr marL="285750" lvl="0" indent="-285750">
              <a:buFont typeface="Arial" panose="020B0604020202020204" pitchFamily="34" charset="0"/>
              <a:buChar char="•"/>
            </a:pPr>
            <a:r>
              <a:rPr lang="en-IN" sz="1600" dirty="0" smtClean="0"/>
              <a:t> </a:t>
            </a:r>
            <a:r>
              <a:rPr lang="en-US" sz="1600" dirty="0" smtClean="0"/>
              <a:t>Display &amp; control for Temp &amp; humidity.</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Control of Venetian blinds in windows &amp; doors.</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Status Indication of up to 5 Medical Gases + 1 Vacuum.</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On/Off and regulation of Intensity of illumination in OT. </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Digital Display of Real Time / Elapsed time </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Intercom with speaker &amp; microphone. </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Microprocessor controlled Liquid Crystal Text Backlit display with 4 lines of 20 characters each. </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There should be five illuminated buttons for Test, acknowledge, scroll, text &amp; Menu. </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Audio-visual alarms.</a:t>
            </a:r>
            <a:r>
              <a:rPr lang="en-IN" sz="1600" dirty="0" smtClean="0"/>
              <a:t/>
            </a:r>
            <a:br>
              <a:rPr lang="en-IN" sz="1600" dirty="0" smtClean="0"/>
            </a:br>
            <a:endParaRPr lang="en-IN" sz="1600" dirty="0" smtClean="0"/>
          </a:p>
          <a:p>
            <a:pPr marL="285750" lvl="0" indent="-285750">
              <a:buFont typeface="Arial" panose="020B0604020202020204" pitchFamily="34" charset="0"/>
              <a:buChar char="•"/>
            </a:pPr>
            <a:r>
              <a:rPr lang="en-US" sz="1600" dirty="0" smtClean="0"/>
              <a:t>Normal, Warning &amp; Alarm LED indications. </a:t>
            </a:r>
            <a:r>
              <a:rPr lang="en-IN" sz="1600" dirty="0" smtClean="0"/>
              <a:t/>
            </a:r>
            <a:br>
              <a:rPr lang="en-IN" sz="1600" dirty="0" smtClean="0"/>
            </a:br>
            <a:r>
              <a:rPr lang="en-US" sz="1600" dirty="0" smtClean="0"/>
              <a:t>  </a:t>
            </a:r>
            <a:r>
              <a:rPr lang="en-US" sz="1600" dirty="0"/>
              <a:t>Certificate of country of origin and manufacturers test certificates to be submitted after installation </a:t>
            </a:r>
            <a:r>
              <a:rPr lang="en-IN" sz="1600" dirty="0"/>
              <a:t/>
            </a:r>
            <a:br>
              <a:rPr lang="en-IN" sz="1600" dirty="0"/>
            </a:br>
            <a:r>
              <a:rPr lang="en-US" sz="1600" dirty="0"/>
              <a:t> </a:t>
            </a:r>
            <a:endParaRPr lang="en-IN" sz="1600" dirty="0"/>
          </a:p>
        </p:txBody>
      </p:sp>
    </p:spTree>
    <p:extLst>
      <p:ext uri="{BB962C8B-B14F-4D97-AF65-F5344CB8AC3E}">
        <p14:creationId xmlns:p14="http://schemas.microsoft.com/office/powerpoint/2010/main" val="63443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534" y="500377"/>
            <a:ext cx="6880980" cy="4801314"/>
          </a:xfrm>
          <a:prstGeom prst="rect">
            <a:avLst/>
          </a:prstGeom>
        </p:spPr>
        <p:txBody>
          <a:bodyPr wrap="square">
            <a:spAutoFit/>
          </a:bodyPr>
          <a:lstStyle/>
          <a:p>
            <a:pPr lvl="0" algn="just">
              <a:spcAft>
                <a:spcPts val="0"/>
              </a:spcAft>
            </a:pPr>
            <a:r>
              <a:rPr lang="en-US" b="1" u="sng" dirty="0" smtClean="0">
                <a:effectLst/>
                <a:latin typeface="Calibri" panose="020F0502020204030204" pitchFamily="34" charset="0"/>
                <a:ea typeface="Times New Roman" panose="02020603050405020304" pitchFamily="18" charset="0"/>
                <a:cs typeface="Segoe UI" panose="020B0502040204020203" pitchFamily="34" charset="0"/>
              </a:rPr>
              <a:t>    Over Flow Port</a:t>
            </a:r>
            <a:endParaRPr lang="en-IN" u="sng"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Provided in theatre to prevent cross contamination of air from clean and dirty areas.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effectLst/>
              <a:latin typeface="Times New Roman" panose="02020603050405020304" pitchFamily="18" charset="0"/>
              <a:ea typeface="Times New Roman" panose="02020603050405020304" pitchFamily="18" charset="0"/>
            </a:endParaRPr>
          </a:p>
          <a:p>
            <a:pPr indent="38100"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Over flow port will be strategically placed, enable differential room pressure to be maintained and ensure that when doors are opened between clean and dirty area.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Over flow port, made of Stainless Steel 1.4301 (SS 304 grade)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Have filter element, which should be openable &amp; cleanable.</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Volume to be exhausted be between 175m3/h to 200m3/h. Certificate of country of origin and manufacturers test certificates to be submitted after installation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a:effectLst/>
              <a:latin typeface="Times New Roman" panose="02020603050405020304" pitchFamily="18" charset="0"/>
              <a:ea typeface="Times New Roman" panose="02020603050405020304" pitchFamily="18" charset="0"/>
            </a:endParaRPr>
          </a:p>
        </p:txBody>
      </p:sp>
      <p:pic>
        <p:nvPicPr>
          <p:cNvPr id="2050" name="Picture 2" descr="Image result for pressure relief dam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344" y="1919922"/>
            <a:ext cx="3575304" cy="225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38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27196" y="610810"/>
            <a:ext cx="3159337" cy="23114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p:nvPr/>
        </p:nvPicPr>
        <p:blipFill>
          <a:blip r:embed="rId3"/>
          <a:stretch>
            <a:fillRect/>
          </a:stretch>
        </p:blipFill>
        <p:spPr>
          <a:xfrm>
            <a:off x="7636934" y="3399261"/>
            <a:ext cx="3149599" cy="231140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287867" y="444606"/>
            <a:ext cx="6096000" cy="5909310"/>
          </a:xfrm>
          <a:prstGeom prst="rect">
            <a:avLst/>
          </a:prstGeom>
        </p:spPr>
        <p:txBody>
          <a:bodyPr>
            <a:spAutoFit/>
          </a:bodyPr>
          <a:lstStyle/>
          <a:p>
            <a:pPr lvl="0" algn="just">
              <a:spcAft>
                <a:spcPts val="0"/>
              </a:spcAft>
            </a:pPr>
            <a:r>
              <a:rPr lang="en-US" b="1" u="sng" dirty="0" smtClean="0">
                <a:effectLst/>
                <a:latin typeface="Calibri" panose="020F0502020204030204" pitchFamily="34" charset="0"/>
                <a:ea typeface="Times New Roman" panose="02020603050405020304" pitchFamily="18" charset="0"/>
                <a:cs typeface="Segoe UI" panose="020B0502040204020203" pitchFamily="34" charset="0"/>
              </a:rPr>
              <a:t>  Laminar air flow </a:t>
            </a:r>
            <a:endParaRPr lang="en-IN" u="sng" dirty="0" smtClean="0">
              <a:effectLst/>
              <a:latin typeface="Times New Roman" panose="02020603050405020304" pitchFamily="18" charset="0"/>
              <a:ea typeface="Times New Roman" panose="02020603050405020304" pitchFamily="18" charset="0"/>
            </a:endParaRPr>
          </a:p>
          <a:p>
            <a:pPr algn="just">
              <a:spcAft>
                <a:spcPts val="0"/>
              </a:spcAft>
            </a:pPr>
            <a:r>
              <a:rPr lang="en-US" b="1" u="none" strike="noStrike"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One of the main objectives of any operating theatre system is to dilute the bacteria generated by the operating team and patient in the theatre and to create an Air flow pattern that carries contaminated air away from the operating table &amp; entering surgical wounds. A Laminar Flow System should contain three basic elements – a blower, a high efficiency air filter and a Plenum with a diffuser. The turbulent air upstream should change to a </a:t>
            </a:r>
            <a:r>
              <a:rPr lang="en-US" i="1" dirty="0" smtClean="0">
                <a:effectLst/>
                <a:latin typeface="Calibri" panose="020F0502020204030204" pitchFamily="34" charset="0"/>
                <a:ea typeface="Times New Roman" panose="02020603050405020304" pitchFamily="18" charset="0"/>
                <a:cs typeface="Segoe UI" panose="020B0502040204020203" pitchFamily="34" charset="0"/>
              </a:rPr>
              <a:t>Laminar flow</a:t>
            </a:r>
            <a:r>
              <a:rPr lang="en-US" dirty="0" smtClean="0">
                <a:effectLst/>
                <a:latin typeface="Calibri" panose="020F0502020204030204" pitchFamily="34" charset="0"/>
                <a:ea typeface="Times New Roman" panose="02020603050405020304" pitchFamily="18" charset="0"/>
                <a:cs typeface="Segoe UI" panose="020B0502040204020203" pitchFamily="34" charset="0"/>
              </a:rPr>
              <a:t> by the filter, Plenum and diffuser into straight-line flow off the downstream face of the filter. Filtered air should descend in a </a:t>
            </a:r>
            <a:r>
              <a:rPr lang="en-US" dirty="0" err="1" smtClean="0">
                <a:effectLst/>
                <a:latin typeface="Calibri" panose="020F0502020204030204" pitchFamily="34" charset="0"/>
                <a:ea typeface="Times New Roman" panose="02020603050405020304" pitchFamily="18" charset="0"/>
                <a:cs typeface="Segoe UI" panose="020B0502040204020203" pitchFamily="34" charset="0"/>
              </a:rPr>
              <a:t>uni</a:t>
            </a:r>
            <a:r>
              <a:rPr lang="en-US" dirty="0" smtClean="0">
                <a:effectLst/>
                <a:latin typeface="Calibri" panose="020F0502020204030204" pitchFamily="34" charset="0"/>
                <a:ea typeface="Times New Roman" panose="02020603050405020304" pitchFamily="18" charset="0"/>
                <a:cs typeface="Segoe UI" panose="020B0502040204020203" pitchFamily="34" charset="0"/>
              </a:rPr>
              <a:t>-directional flow over the patient, creating a “Clean Zone”, rapidly removing contamination generated within that zone and preventing entry of contaminated air. Average air velocity below the plenum, should be 0.24 meters per second The Modular OT system shall be supplied together with Vertical Laminar Air Flow ceiling system only. The laminar box size shall be minimum 3000mm x 3000mm for all the OTs with air volume delivery should not be less than 7000 m3/h at discharge velocity ranging between 0.24m/s to 0.30m/s maximum. </a:t>
            </a:r>
            <a:endParaRPr lang="en-I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7588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57" y="304363"/>
            <a:ext cx="11756572" cy="5355312"/>
          </a:xfrm>
          <a:prstGeom prst="rect">
            <a:avLst/>
          </a:prstGeom>
        </p:spPr>
        <p:txBody>
          <a:bodyPr wrap="square">
            <a:spAutoFit/>
          </a:bodyPr>
          <a:lstStyle/>
          <a:p>
            <a:pPr algn="just">
              <a:spcAft>
                <a:spcPts val="0"/>
              </a:spcAft>
            </a:pPr>
            <a:r>
              <a:rPr lang="en-US" b="1" dirty="0" smtClean="0">
                <a:effectLst/>
                <a:latin typeface="Calibri" panose="020F0502020204030204" pitchFamily="34" charset="0"/>
                <a:ea typeface="Times New Roman" panose="02020603050405020304" pitchFamily="18" charset="0"/>
                <a:cs typeface="Segoe UI" panose="020B0502040204020203" pitchFamily="34" charset="0"/>
              </a:rPr>
              <a:t>Design parameters: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b="1" dirty="0" smtClean="0">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Average air velocity below the plenum,  be 0.24 meters per second</a:t>
            </a:r>
            <a:endParaRPr lang="en-IN" dirty="0" smtClean="0">
              <a:solidFill>
                <a:srgbClr val="00B050"/>
              </a:solidFill>
              <a:effectLst/>
              <a:latin typeface="Times New Roman" panose="02020603050405020304" pitchFamily="18" charset="0"/>
              <a:ea typeface="Times New Roman" panose="02020603050405020304" pitchFamily="18" charset="0"/>
            </a:endParaRPr>
          </a:p>
          <a:p>
            <a:pPr>
              <a:spcAft>
                <a:spcPts val="0"/>
              </a:spcAft>
            </a:pPr>
            <a:r>
              <a:rPr lang="en-US" b="1"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The laminar airflow ceiling shall have Filters of H14 grade, EN 1822 standard.</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Double tight seat system to prevent leakages from sides of filter gaskets, filter frame and pressure    frame.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Mini-perforated plate/sheet; the vertical flow should achieve homogeneous flow.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The vertical flow should ensure a sterile area of stable air hygiene over the operating table.</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Laminar airflow system shall comply with internationally accepted standards &amp; meet with ISO Class 5 requirements.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The air management system will be designed to achieved the following Parameters</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Bacteriological class =B (10 CFU/m3)*</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Particle decontamination kinetics CP =5 min</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Biological decontamination kinetics CB = 5min</a:t>
            </a:r>
            <a:endParaRPr lang="en-IN"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ISO 14644/1 classification = ISO  5 </a:t>
            </a:r>
            <a:endParaRPr lang="en-IN" dirty="0">
              <a:solidFill>
                <a:srgbClr val="00B05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68085" y="5819392"/>
            <a:ext cx="10472057" cy="646331"/>
          </a:xfrm>
          <a:prstGeom prst="rect">
            <a:avLst/>
          </a:prstGeom>
        </p:spPr>
        <p:txBody>
          <a:bodyPr wrap="square">
            <a:spAutoFit/>
          </a:bodyPr>
          <a:lstStyle/>
          <a:p>
            <a:pPr algn="just">
              <a:spcAft>
                <a:spcPts val="0"/>
              </a:spcAft>
            </a:pPr>
            <a:r>
              <a:rPr lang="en-US" dirty="0" smtClean="0">
                <a:effectLst/>
                <a:latin typeface="Calibri" panose="020F0502020204030204" pitchFamily="34" charset="0"/>
                <a:ea typeface="Times New Roman" panose="02020603050405020304" pitchFamily="18" charset="0"/>
                <a:cs typeface="Segoe UI" panose="020B0502040204020203" pitchFamily="34" charset="0"/>
              </a:rPr>
              <a:t> </a:t>
            </a: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Certificate of country of origin and manufacturers test certificates to be submitted after installation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a:solidFill>
                <a:srgbClr val="00B050"/>
              </a:solidFill>
            </a:endParaRPr>
          </a:p>
        </p:txBody>
      </p:sp>
    </p:spTree>
    <p:extLst>
      <p:ext uri="{BB962C8B-B14F-4D97-AF65-F5344CB8AC3E}">
        <p14:creationId xmlns:p14="http://schemas.microsoft.com/office/powerpoint/2010/main" val="1065463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hospitaltechnik.de/typo3temp/pics/Start_Salem_010_2d21866329.jpg"/>
          <p:cNvPicPr/>
          <p:nvPr/>
        </p:nvPicPr>
        <p:blipFill>
          <a:blip r:embed="rId2">
            <a:extLst>
              <a:ext uri="{28A0092B-C50C-407E-A947-70E740481C1C}">
                <a14:useLocalDpi xmlns:a14="http://schemas.microsoft.com/office/drawing/2010/main" val="0"/>
              </a:ext>
            </a:extLst>
          </a:blip>
          <a:srcRect/>
          <a:stretch>
            <a:fillRect/>
          </a:stretch>
        </p:blipFill>
        <p:spPr bwMode="auto">
          <a:xfrm>
            <a:off x="8490857" y="931817"/>
            <a:ext cx="3479074" cy="3280954"/>
          </a:xfrm>
          <a:prstGeom prst="rect">
            <a:avLst/>
          </a:prstGeom>
          <a:noFill/>
          <a:ln>
            <a:noFill/>
          </a:ln>
        </p:spPr>
      </p:pic>
      <p:sp>
        <p:nvSpPr>
          <p:cNvPr id="3" name="Rectangle 2"/>
          <p:cNvSpPr/>
          <p:nvPr/>
        </p:nvSpPr>
        <p:spPr>
          <a:xfrm>
            <a:off x="141514" y="86916"/>
            <a:ext cx="8349343" cy="7017306"/>
          </a:xfrm>
          <a:prstGeom prst="rect">
            <a:avLst/>
          </a:prstGeom>
        </p:spPr>
        <p:txBody>
          <a:bodyPr wrap="square">
            <a:spAutoFit/>
          </a:bodyPr>
          <a:lstStyle/>
          <a:p>
            <a:pPr lvl="0" algn="just">
              <a:spcAft>
                <a:spcPts val="0"/>
              </a:spcAft>
            </a:pPr>
            <a:r>
              <a:rPr lang="en-IN" sz="1500" b="1" u="sng" dirty="0" smtClean="0">
                <a:effectLst/>
                <a:latin typeface="Calibri" panose="020F0502020204030204" pitchFamily="34" charset="0"/>
                <a:ea typeface="Calibri" panose="020F0502020204030204" pitchFamily="34" charset="0"/>
                <a:cs typeface="Times New Roman" panose="02020603050405020304" pitchFamily="18" charset="0"/>
              </a:rPr>
              <a:t>Automatic sealing  Sliding  Doors </a:t>
            </a:r>
            <a:endParaRPr lang="en-IN" sz="1500"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IN"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All doors &amp; door frames shall be made of stainless steel </a:t>
            </a:r>
            <a:r>
              <a:rPr lang="en-GB"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Material-Nr. 1.4301, SS 304 grade</a:t>
            </a:r>
            <a:r>
              <a:rPr lang="en-IN"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only. </a:t>
            </a:r>
          </a:p>
          <a:p>
            <a:pPr marL="228600" algn="just">
              <a:spcAft>
                <a:spcPts val="0"/>
              </a:spcAft>
            </a:pPr>
            <a:r>
              <a:rPr lang="en-IN"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Thickness of SS sheet used for door frame &amp; door panel surfaces shall not be 1.5mm. There shall not be any visible screws or similar other uneven surfaces on the door pane</a:t>
            </a:r>
          </a:p>
          <a:p>
            <a:pPr marL="228600" algn="just">
              <a:spcAft>
                <a:spcPts val="0"/>
              </a:spcAft>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All doors should have sturdy SS door handles on both sides. A lock shall be provided on each door. </a:t>
            </a:r>
          </a:p>
          <a:p>
            <a:pPr algn="just">
              <a:spcAft>
                <a:spcPts val="0"/>
              </a:spcAft>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All doors shall have vision panels (viewing window) at least 300mm x 300mm.</a:t>
            </a:r>
          </a:p>
          <a:p>
            <a:pPr algn="just">
              <a:spcAft>
                <a:spcPts val="0"/>
              </a:spcAft>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spcAft>
                <a:spcPts val="0"/>
              </a:spcAft>
              <a:buFont typeface="Symbol" panose="05050102010706020507" pitchFamily="18" charset="2"/>
              <a:buChar char=""/>
            </a:pPr>
            <a:r>
              <a:rPr lang="en-GB"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Automatic doors shall have potential equalization (earthing) as per VDE 0107 or equivalent guaranteed by a sliding contact. Its automation unit shall be short-circuit proof and shall have an integrated power supply unit 200-240V, 50-60 Hz, 24V~/2A and shall comply with ISO 9001 and CE requirements.  </a:t>
            </a:r>
            <a:endParaRPr lang="en-IN"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n-GB"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There are two sizes required 2100mm x 1500mm &amp; 2100mm x 900mm, SS door frame grid is to be designed accordingly. The door leaf should have sealing system in closed position.</a:t>
            </a:r>
          </a:p>
          <a:p>
            <a:pPr algn="just">
              <a:spcAft>
                <a:spcPts val="0"/>
              </a:spcAft>
            </a:pPr>
            <a:r>
              <a:rPr lang="en-IN" sz="15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IN" sz="1500"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500" dirty="0" smtClean="0">
                <a:solidFill>
                  <a:srgbClr val="00B050"/>
                </a:solidFill>
                <a:effectLst/>
                <a:latin typeface="Calibri" panose="020F0502020204030204" pitchFamily="34" charset="0"/>
                <a:ea typeface="Times New Roman" panose="02020603050405020304" pitchFamily="18" charset="0"/>
              </a:rPr>
              <a:t>Vertically placed conductive push strip of minimum 1.0 mt height on both sides of the door for Auto operation by elbow, foot or knee for entry / exit.</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1500" dirty="0" smtClean="0">
                <a:solidFill>
                  <a:srgbClr val="00B050"/>
                </a:solidFill>
                <a:effectLst/>
                <a:latin typeface="Calibri" panose="020F0502020204030204" pitchFamily="34" charset="0"/>
                <a:ea typeface="Times New Roman" panose="02020603050405020304" pitchFamily="18" charset="0"/>
              </a:rPr>
              <a:t> </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1500" dirty="0" smtClean="0">
                <a:solidFill>
                  <a:srgbClr val="00B050"/>
                </a:solidFill>
                <a:effectLst/>
                <a:latin typeface="Calibri" panose="020F0502020204030204" pitchFamily="34" charset="0"/>
                <a:ea typeface="Times New Roman" panose="02020603050405020304" pitchFamily="18" charset="0"/>
              </a:rPr>
              <a:t>Separate entry push buttons for OT staff, trolley. </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1500" dirty="0" smtClean="0">
                <a:solidFill>
                  <a:srgbClr val="00B050"/>
                </a:solidFill>
                <a:effectLst/>
                <a:latin typeface="Calibri" panose="020F0502020204030204" pitchFamily="34" charset="0"/>
                <a:ea typeface="Times New Roman" panose="02020603050405020304" pitchFamily="18" charset="0"/>
              </a:rPr>
              <a:t> </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1500" dirty="0" smtClean="0">
                <a:solidFill>
                  <a:srgbClr val="00B050"/>
                </a:solidFill>
                <a:effectLst/>
                <a:latin typeface="Calibri" panose="020F0502020204030204" pitchFamily="34" charset="0"/>
                <a:ea typeface="Times New Roman" panose="02020603050405020304" pitchFamily="18" charset="0"/>
              </a:rPr>
              <a:t>Dedicated push button on one side of door for cleaning purpose i.e. during cleaning area near OT door, if required the said button is pressed which open the door will remain upon until pressed again.</a:t>
            </a:r>
            <a:endParaRPr lang="en-IN" sz="1500"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sz="1500" dirty="0" smtClean="0">
                <a:effectLst/>
                <a:latin typeface="Calibri" panose="020F0502020204030204" pitchFamily="34" charset="0"/>
                <a:ea typeface="Times New Roman" panose="02020603050405020304" pitchFamily="18" charset="0"/>
              </a:rPr>
              <a:t> </a:t>
            </a:r>
            <a:endParaRPr lang="en-IN" sz="1500" dirty="0" smtClean="0">
              <a:effectLst/>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en-US" sz="1500" dirty="0" smtClean="0">
                <a:solidFill>
                  <a:srgbClr val="00B050"/>
                </a:solidFill>
                <a:effectLst/>
                <a:latin typeface="Calibri" panose="020F0502020204030204" pitchFamily="34" charset="0"/>
                <a:ea typeface="Times New Roman" panose="02020603050405020304" pitchFamily="18" charset="0"/>
              </a:rPr>
              <a:t>All the buttons &amp; conductive push strip mounted on SS door frame and  pre-wired internally from factory.</a:t>
            </a:r>
            <a:endParaRPr lang="en-IN" sz="1500"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756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155" y="744718"/>
            <a:ext cx="6096000" cy="3970318"/>
          </a:xfrm>
          <a:prstGeom prst="rect">
            <a:avLst/>
          </a:prstGeom>
        </p:spPr>
        <p:txBody>
          <a:bodyPr>
            <a:spAutoFit/>
          </a:bodyPr>
          <a:lstStyle/>
          <a:p>
            <a:pPr lvl="0">
              <a:spcAft>
                <a:spcPts val="0"/>
              </a:spcAft>
            </a:pPr>
            <a:r>
              <a:rPr lang="en-US" b="1" u="sng" dirty="0" smtClean="0">
                <a:effectLst/>
                <a:latin typeface="Calibri" panose="020F0502020204030204" pitchFamily="34" charset="0"/>
                <a:ea typeface="Times New Roman" panose="02020603050405020304" pitchFamily="18" charset="0"/>
              </a:rPr>
              <a:t>Surgical Pendant</a:t>
            </a:r>
            <a:endParaRPr lang="en-IN" u="sng"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Certified as per Medical Device Directives (93/42/EEC) having the CE mark Class IIb medical device with notified number specified. Third party certification to EN 60601 Medical Equipment Electrical Safety.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solidFill>
                <a:srgbClr val="00B050"/>
              </a:solidFill>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Compliant to BS EN 7396 NHS health technical memorandum model engineering specification from the certifying agency with copy of certificate of origin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The Surgical Pendant is capable of lateral and vertical movement, using a double arm system</a:t>
            </a: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endParaRPr lang="en-IN" dirty="0" smtClean="0">
              <a:effectLst/>
              <a:latin typeface="Times New Roman" panose="02020603050405020304" pitchFamily="18" charset="0"/>
              <a:ea typeface="Times New Roman" panose="02020603050405020304" pitchFamily="18" charset="0"/>
            </a:endParaRPr>
          </a:p>
          <a:p>
            <a:pPr algn="just">
              <a:spcAft>
                <a:spcPts val="0"/>
              </a:spcAft>
            </a:pPr>
            <a:r>
              <a:rPr lang="en-US" dirty="0" smtClean="0">
                <a:effectLst/>
                <a:latin typeface="Calibri" panose="020F0502020204030204" pitchFamily="34" charset="0"/>
                <a:ea typeface="Times New Roman" panose="02020603050405020304" pitchFamily="18" charset="0"/>
                <a:cs typeface="Arial" panose="020B0604020202020204" pitchFamily="34" charset="0"/>
              </a:rPr>
              <a:t> </a:t>
            </a: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The pendant have an electro-magnetic braking system. </a:t>
            </a:r>
            <a:endParaRPr lang="en-IN" dirty="0">
              <a:solidFill>
                <a:srgbClr val="00B05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351155" y="4939010"/>
            <a:ext cx="6096000" cy="923330"/>
          </a:xfrm>
          <a:prstGeom prst="rect">
            <a:avLst/>
          </a:prstGeom>
        </p:spPr>
        <p:txBody>
          <a:bodyPr>
            <a:spAutoFit/>
          </a:bodyPr>
          <a:lstStyle/>
          <a:p>
            <a:pPr algn="just">
              <a:spcAft>
                <a:spcPts val="0"/>
              </a:spcAft>
            </a:pPr>
            <a:r>
              <a:rPr lang="en-US"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The Pendant have visual colored brake indicators to indicate which joint movement has been released. It should fully conform to HTM 02-01 Standards.</a:t>
            </a:r>
            <a:r>
              <a:rPr lang="en-US" dirty="0" smtClean="0">
                <a:solidFill>
                  <a:srgbClr val="00B050"/>
                </a:solidFill>
                <a:effectLst/>
                <a:latin typeface="Calibri" panose="020F0502020204030204" pitchFamily="34" charset="0"/>
                <a:ea typeface="Times New Roman" panose="02020603050405020304" pitchFamily="18" charset="0"/>
                <a:cs typeface="Segoe UI" panose="020B0502040204020203" pitchFamily="34" charset="0"/>
              </a:rPr>
              <a:t> </a:t>
            </a:r>
            <a:endParaRPr lang="en-IN" dirty="0">
              <a:solidFill>
                <a:srgbClr val="00B050"/>
              </a:solidFill>
              <a:effectLst/>
              <a:latin typeface="Times New Roman" panose="02020603050405020304" pitchFamily="18" charset="0"/>
              <a:ea typeface="Times New Roman" panose="02020603050405020304" pitchFamily="18" charset="0"/>
            </a:endParaRPr>
          </a:p>
        </p:txBody>
      </p:sp>
      <p:pic>
        <p:nvPicPr>
          <p:cNvPr id="5" name="Picture 4" descr="https://www.gheg.de/media/product/9009/hires1.jpg"/>
          <p:cNvPicPr/>
          <p:nvPr/>
        </p:nvPicPr>
        <p:blipFill>
          <a:blip r:embed="rId2">
            <a:extLst>
              <a:ext uri="{28A0092B-C50C-407E-A947-70E740481C1C}">
                <a14:useLocalDpi xmlns:a14="http://schemas.microsoft.com/office/drawing/2010/main" val="0"/>
              </a:ext>
            </a:extLst>
          </a:blip>
          <a:srcRect/>
          <a:stretch>
            <a:fillRect/>
          </a:stretch>
        </p:blipFill>
        <p:spPr bwMode="auto">
          <a:xfrm>
            <a:off x="6881091" y="1736436"/>
            <a:ext cx="5135418" cy="3974859"/>
          </a:xfrm>
          <a:prstGeom prst="rect">
            <a:avLst/>
          </a:prstGeom>
          <a:noFill/>
          <a:ln>
            <a:noFill/>
          </a:ln>
        </p:spPr>
      </p:pic>
    </p:spTree>
    <p:extLst>
      <p:ext uri="{BB962C8B-B14F-4D97-AF65-F5344CB8AC3E}">
        <p14:creationId xmlns:p14="http://schemas.microsoft.com/office/powerpoint/2010/main" val="1262266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845</Words>
  <Application>Microsoft Office PowerPoint</Application>
  <PresentationFormat>Widescreen</PresentationFormat>
  <Paragraphs>386</Paragraphs>
  <Slides>31</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vt:lpstr>
      <vt:lpstr>Calibri</vt:lpstr>
      <vt:lpstr>Calibri Light</vt:lpstr>
      <vt:lpstr>Courier New</vt:lpstr>
      <vt:lpstr>Segoe UI</vt:lpstr>
      <vt:lpstr>Symbol</vt:lpstr>
      <vt:lpstr>Tahoma</vt:lpstr>
      <vt:lpstr>Times New Roman</vt:lpstr>
      <vt:lpstr>Office Theme</vt:lpstr>
      <vt:lpstr>Acrobat Document</vt:lpstr>
      <vt:lpstr>MODULAR 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MODULAR OT</dc:title>
  <dc:creator>Admin</dc:creator>
  <cp:lastModifiedBy>Admin</cp:lastModifiedBy>
  <cp:revision>24</cp:revision>
  <dcterms:created xsi:type="dcterms:W3CDTF">2015-12-29T14:34:45Z</dcterms:created>
  <dcterms:modified xsi:type="dcterms:W3CDTF">2016-02-11T03:49:02Z</dcterms:modified>
</cp:coreProperties>
</file>